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72" r:id="rId3"/>
    <p:sldId id="257" r:id="rId4"/>
    <p:sldId id="271"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3" r:id="rId19"/>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10" name="9 Triángulo rectángulo"/>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8 Título"/>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s-ES" smtClean="0"/>
              <a:t>Haga clic para modificar el estilo de título del patrón</a:t>
            </a:r>
            <a:endParaRPr kumimoji="0" lang="en-US"/>
          </a:p>
        </p:txBody>
      </p:sp>
      <p:sp>
        <p:nvSpPr>
          <p:cNvPr id="17" name="16 Subtítulo"/>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grpSp>
        <p:nvGrpSpPr>
          <p:cNvPr id="2" name="1 Grupo"/>
          <p:cNvGrpSpPr/>
          <p:nvPr/>
        </p:nvGrpSpPr>
        <p:grpSpPr>
          <a:xfrm>
            <a:off x="-3765" y="4953000"/>
            <a:ext cx="9147765" cy="1912088"/>
            <a:chOff x="-3765" y="4832896"/>
            <a:chExt cx="9147765" cy="2032192"/>
          </a:xfrm>
        </p:grpSpPr>
        <p:sp>
          <p:nvSpPr>
            <p:cNvPr id="7" name="6 Forma libre"/>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7 Forma libre"/>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10 Forma libre"/>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11 Conector recto"/>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29 Marcador de fecha"/>
          <p:cNvSpPr>
            <a:spLocks noGrp="1"/>
          </p:cNvSpPr>
          <p:nvPr>
            <p:ph type="dt" sz="half" idx="10"/>
          </p:nvPr>
        </p:nvSpPr>
        <p:spPr/>
        <p:txBody>
          <a:bodyPr/>
          <a:lstStyle>
            <a:lvl1pPr>
              <a:defRPr>
                <a:solidFill>
                  <a:srgbClr val="FFFFFF"/>
                </a:solidFill>
              </a:defRPr>
            </a:lvl1pPr>
            <a:extLst/>
          </a:lstStyle>
          <a:p>
            <a:fld id="{CCC4723C-AF23-4817-B04E-A38E6600E2F6}" type="datetimeFigureOut">
              <a:rPr lang="es-MX" smtClean="0"/>
              <a:pPr/>
              <a:t>21/01/2012</a:t>
            </a:fld>
            <a:endParaRPr lang="es-MX"/>
          </a:p>
        </p:txBody>
      </p:sp>
      <p:sp>
        <p:nvSpPr>
          <p:cNvPr id="19" name="18 Marcador de pie de página"/>
          <p:cNvSpPr>
            <a:spLocks noGrp="1"/>
          </p:cNvSpPr>
          <p:nvPr>
            <p:ph type="ftr" sz="quarter" idx="11"/>
          </p:nvPr>
        </p:nvSpPr>
        <p:spPr/>
        <p:txBody>
          <a:bodyPr/>
          <a:lstStyle>
            <a:lvl1pPr>
              <a:defRPr>
                <a:solidFill>
                  <a:schemeClr val="accent1">
                    <a:tint val="20000"/>
                  </a:schemeClr>
                </a:solidFill>
              </a:defRPr>
            </a:lvl1pPr>
            <a:extLst/>
          </a:lstStyle>
          <a:p>
            <a:endParaRPr lang="es-MX"/>
          </a:p>
        </p:txBody>
      </p:sp>
      <p:sp>
        <p:nvSpPr>
          <p:cNvPr id="27" name="26 Marcador de número de diapositiva"/>
          <p:cNvSpPr>
            <a:spLocks noGrp="1"/>
          </p:cNvSpPr>
          <p:nvPr>
            <p:ph type="sldNum" sz="quarter" idx="12"/>
          </p:nvPr>
        </p:nvSpPr>
        <p:spPr/>
        <p:txBody>
          <a:bodyPr/>
          <a:lstStyle>
            <a:lvl1pPr>
              <a:defRPr>
                <a:solidFill>
                  <a:srgbClr val="FFFFFF"/>
                </a:solidFill>
              </a:defRPr>
            </a:lvl1pPr>
            <a:extLst/>
          </a:lstStyle>
          <a:p>
            <a:fld id="{AC4A0267-D6E4-4AF8-A4D8-1D42CF392089}" type="slidenum">
              <a:rPr lang="es-MX" smtClean="0"/>
              <a:pPr/>
              <a:t>‹Nº›</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1481329"/>
            <a:ext cx="8229600" cy="4386071"/>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CCC4723C-AF23-4817-B04E-A38E6600E2F6}" type="datetimeFigureOut">
              <a:rPr lang="es-MX" smtClean="0"/>
              <a:pPr/>
              <a:t>21/01/2012</a:t>
            </a:fld>
            <a:endParaRPr lang="es-MX"/>
          </a:p>
        </p:txBody>
      </p:sp>
      <p:sp>
        <p:nvSpPr>
          <p:cNvPr id="5" name="4 Marcador de pie de página"/>
          <p:cNvSpPr>
            <a:spLocks noGrp="1"/>
          </p:cNvSpPr>
          <p:nvPr>
            <p:ph type="ftr" sz="quarter" idx="11"/>
          </p:nvPr>
        </p:nvSpPr>
        <p:spPr/>
        <p:txBody>
          <a:bodyPr/>
          <a:lstStyle>
            <a:extLst/>
          </a:lstStyle>
          <a:p>
            <a:endParaRPr lang="es-MX"/>
          </a:p>
        </p:txBody>
      </p:sp>
      <p:sp>
        <p:nvSpPr>
          <p:cNvPr id="6" name="5 Marcador de número de diapositiva"/>
          <p:cNvSpPr>
            <a:spLocks noGrp="1"/>
          </p:cNvSpPr>
          <p:nvPr>
            <p:ph type="sldNum" sz="quarter" idx="12"/>
          </p:nvPr>
        </p:nvSpPr>
        <p:spPr/>
        <p:txBody>
          <a:bodyPr/>
          <a:lstStyle>
            <a:extLst/>
          </a:lstStyle>
          <a:p>
            <a:fld id="{AC4A0267-D6E4-4AF8-A4D8-1D42CF392089}" type="slidenum">
              <a:rPr lang="es-MX" smtClean="0"/>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44013" y="274640"/>
            <a:ext cx="1777470" cy="5592761"/>
          </a:xfrm>
        </p:spPr>
        <p:txBody>
          <a:bodyPr vert="eaVert"/>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41"/>
            <a:ext cx="6324600" cy="5592760"/>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CCC4723C-AF23-4817-B04E-A38E6600E2F6}" type="datetimeFigureOut">
              <a:rPr lang="es-MX" smtClean="0"/>
              <a:pPr/>
              <a:t>21/01/2012</a:t>
            </a:fld>
            <a:endParaRPr lang="es-MX"/>
          </a:p>
        </p:txBody>
      </p:sp>
      <p:sp>
        <p:nvSpPr>
          <p:cNvPr id="5" name="4 Marcador de pie de página"/>
          <p:cNvSpPr>
            <a:spLocks noGrp="1"/>
          </p:cNvSpPr>
          <p:nvPr>
            <p:ph type="ftr" sz="quarter" idx="11"/>
          </p:nvPr>
        </p:nvSpPr>
        <p:spPr/>
        <p:txBody>
          <a:bodyPr/>
          <a:lstStyle>
            <a:extLst/>
          </a:lstStyle>
          <a:p>
            <a:endParaRPr lang="es-MX"/>
          </a:p>
        </p:txBody>
      </p:sp>
      <p:sp>
        <p:nvSpPr>
          <p:cNvPr id="6" name="5 Marcador de número de diapositiva"/>
          <p:cNvSpPr>
            <a:spLocks noGrp="1"/>
          </p:cNvSpPr>
          <p:nvPr>
            <p:ph type="sldNum" sz="quarter" idx="12"/>
          </p:nvPr>
        </p:nvSpPr>
        <p:spPr/>
        <p:txBody>
          <a:bodyPr/>
          <a:lstStyle>
            <a:extLst/>
          </a:lstStyle>
          <a:p>
            <a:fld id="{AC4A0267-D6E4-4AF8-A4D8-1D42CF392089}" type="slidenum">
              <a:rPr lang="es-MX" smtClean="0"/>
              <a:pPr/>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CCC4723C-AF23-4817-B04E-A38E6600E2F6}" type="datetimeFigureOut">
              <a:rPr lang="es-MX" smtClean="0"/>
              <a:pPr/>
              <a:t>21/01/2012</a:t>
            </a:fld>
            <a:endParaRPr lang="es-MX"/>
          </a:p>
        </p:txBody>
      </p:sp>
      <p:sp>
        <p:nvSpPr>
          <p:cNvPr id="5" name="4 Marcador de pie de página"/>
          <p:cNvSpPr>
            <a:spLocks noGrp="1"/>
          </p:cNvSpPr>
          <p:nvPr>
            <p:ph type="ftr" sz="quarter" idx="11"/>
          </p:nvPr>
        </p:nvSpPr>
        <p:spPr/>
        <p:txBody>
          <a:bodyPr/>
          <a:lstStyle>
            <a:extLst/>
          </a:lstStyle>
          <a:p>
            <a:endParaRPr lang="es-MX"/>
          </a:p>
        </p:txBody>
      </p:sp>
      <p:sp>
        <p:nvSpPr>
          <p:cNvPr id="6" name="5 Marcador de número de diapositiva"/>
          <p:cNvSpPr>
            <a:spLocks noGrp="1"/>
          </p:cNvSpPr>
          <p:nvPr>
            <p:ph type="sldNum" sz="quarter" idx="12"/>
          </p:nvPr>
        </p:nvSpPr>
        <p:spPr/>
        <p:txBody>
          <a:bodyPr/>
          <a:lstStyle>
            <a:extLst/>
          </a:lstStyle>
          <a:p>
            <a:fld id="{AC4A0267-D6E4-4AF8-A4D8-1D42CF392089}" type="slidenum">
              <a:rPr lang="es-MX" smtClean="0"/>
              <a:pPr/>
              <a:t>‹Nº›</a:t>
            </a:fld>
            <a:endParaRPr lang="es-MX"/>
          </a:p>
        </p:txBody>
      </p:sp>
      <p:sp>
        <p:nvSpPr>
          <p:cNvPr id="7" name="6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extLst/>
          </a:lstStyle>
          <a:p>
            <a:fld id="{CCC4723C-AF23-4817-B04E-A38E6600E2F6}" type="datetimeFigureOut">
              <a:rPr lang="es-MX" smtClean="0"/>
              <a:pPr/>
              <a:t>21/01/2012</a:t>
            </a:fld>
            <a:endParaRPr lang="es-MX"/>
          </a:p>
        </p:txBody>
      </p:sp>
      <p:sp>
        <p:nvSpPr>
          <p:cNvPr id="5" name="4 Marcador de pie de página"/>
          <p:cNvSpPr>
            <a:spLocks noGrp="1"/>
          </p:cNvSpPr>
          <p:nvPr>
            <p:ph type="ftr" sz="quarter" idx="11"/>
          </p:nvPr>
        </p:nvSpPr>
        <p:spPr/>
        <p:txBody>
          <a:bodyPr/>
          <a:lstStyle>
            <a:extLst/>
          </a:lstStyle>
          <a:p>
            <a:endParaRPr lang="es-MX"/>
          </a:p>
        </p:txBody>
      </p:sp>
      <p:sp>
        <p:nvSpPr>
          <p:cNvPr id="6" name="5 Marcador de número de diapositiva"/>
          <p:cNvSpPr>
            <a:spLocks noGrp="1"/>
          </p:cNvSpPr>
          <p:nvPr>
            <p:ph type="sldNum" sz="quarter" idx="12"/>
          </p:nvPr>
        </p:nvSpPr>
        <p:spPr/>
        <p:txBody>
          <a:bodyPr/>
          <a:lstStyle>
            <a:extLst/>
          </a:lstStyle>
          <a:p>
            <a:fld id="{AC4A0267-D6E4-4AF8-A4D8-1D42CF392089}" type="slidenum">
              <a:rPr lang="es-MX" smtClean="0"/>
              <a:pPr/>
              <a:t>‹Nº›</a:t>
            </a:fld>
            <a:endParaRPr lang="es-MX"/>
          </a:p>
        </p:txBody>
      </p:sp>
      <p:sp>
        <p:nvSpPr>
          <p:cNvPr id="7" name="6 Cheurón"/>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7 Cheurón"/>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bg>
      <p:bgRef idx="1002">
        <a:schemeClr val="bg1"/>
      </p:bgRef>
    </p:bg>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CCC4723C-AF23-4817-B04E-A38E6600E2F6}" type="datetimeFigureOut">
              <a:rPr lang="es-MX" smtClean="0"/>
              <a:pPr/>
              <a:t>21/01/2012</a:t>
            </a:fld>
            <a:endParaRPr lang="es-MX"/>
          </a:p>
        </p:txBody>
      </p:sp>
      <p:sp>
        <p:nvSpPr>
          <p:cNvPr id="6" name="5 Marcador de pie de página"/>
          <p:cNvSpPr>
            <a:spLocks noGrp="1"/>
          </p:cNvSpPr>
          <p:nvPr>
            <p:ph type="ftr" sz="quarter" idx="11"/>
          </p:nvPr>
        </p:nvSpPr>
        <p:spPr/>
        <p:txBody>
          <a:bodyPr/>
          <a:lstStyle>
            <a:extLst/>
          </a:lstStyle>
          <a:p>
            <a:endParaRPr lang="es-MX"/>
          </a:p>
        </p:txBody>
      </p:sp>
      <p:sp>
        <p:nvSpPr>
          <p:cNvPr id="7" name="6 Marcador de número de diapositiva"/>
          <p:cNvSpPr>
            <a:spLocks noGrp="1"/>
          </p:cNvSpPr>
          <p:nvPr>
            <p:ph type="sldNum" sz="quarter" idx="12"/>
          </p:nvPr>
        </p:nvSpPr>
        <p:spPr/>
        <p:txBody>
          <a:bodyPr/>
          <a:lstStyle>
            <a:extLst/>
          </a:lstStyle>
          <a:p>
            <a:fld id="{AC4A0267-D6E4-4AF8-A4D8-1D42CF392089}" type="slidenum">
              <a:rPr lang="es-MX" smtClean="0"/>
              <a:pPr/>
              <a:t>‹Nº›</a:t>
            </a:fld>
            <a:endParaRPr lang="es-MX"/>
          </a:p>
        </p:txBody>
      </p:sp>
      <p:sp>
        <p:nvSpPr>
          <p:cNvPr id="8" name="7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bg>
      <p:bgRef idx="1003">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8229600" cy="1143000"/>
          </a:xfrm>
        </p:spPr>
        <p:txBody>
          <a:bodyPr anchor="ctr"/>
          <a:lstStyle>
            <a:lvl1pPr>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fld id="{CCC4723C-AF23-4817-B04E-A38E6600E2F6}" type="datetimeFigureOut">
              <a:rPr lang="es-MX" smtClean="0"/>
              <a:pPr/>
              <a:t>21/01/2012</a:t>
            </a:fld>
            <a:endParaRPr lang="es-MX"/>
          </a:p>
        </p:txBody>
      </p:sp>
      <p:sp>
        <p:nvSpPr>
          <p:cNvPr id="8" name="7 Marcador de pie de página"/>
          <p:cNvSpPr>
            <a:spLocks noGrp="1"/>
          </p:cNvSpPr>
          <p:nvPr>
            <p:ph type="ftr" sz="quarter" idx="11"/>
          </p:nvPr>
        </p:nvSpPr>
        <p:spPr/>
        <p:txBody>
          <a:bodyPr/>
          <a:lstStyle>
            <a:extLst/>
          </a:lstStyle>
          <a:p>
            <a:endParaRPr lang="es-MX"/>
          </a:p>
        </p:txBody>
      </p:sp>
      <p:sp>
        <p:nvSpPr>
          <p:cNvPr id="9" name="8 Marcador de número de diapositiva"/>
          <p:cNvSpPr>
            <a:spLocks noGrp="1"/>
          </p:cNvSpPr>
          <p:nvPr>
            <p:ph type="sldNum" sz="quarter" idx="12"/>
          </p:nvPr>
        </p:nvSpPr>
        <p:spPr/>
        <p:txBody>
          <a:bodyPr/>
          <a:lstStyle>
            <a:extLst/>
          </a:lstStyle>
          <a:p>
            <a:fld id="{AC4A0267-D6E4-4AF8-A4D8-1D42CF392089}" type="slidenum">
              <a:rPr lang="es-MX" smtClean="0"/>
              <a:pPr/>
              <a:t>‹Nº›</a:t>
            </a:fld>
            <a:endParaRPr lang="es-MX"/>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bg>
      <p:bgRef idx="1002">
        <a:schemeClr val="bg1"/>
      </p:bgRef>
    </p:bg>
    <p:spTree>
      <p:nvGrpSpPr>
        <p:cNvPr id="1" name=""/>
        <p:cNvGrpSpPr/>
        <p:nvPr/>
      </p:nvGrpSpPr>
      <p:grpSpPr>
        <a:xfrm>
          <a:off x="0" y="0"/>
          <a:ext cx="0" cy="0"/>
          <a:chOff x="0" y="0"/>
          <a:chExt cx="0" cy="0"/>
        </a:xfrm>
      </p:grpSpPr>
      <p:sp>
        <p:nvSpPr>
          <p:cNvPr id="3" name="2 Marcador de fecha"/>
          <p:cNvSpPr>
            <a:spLocks noGrp="1"/>
          </p:cNvSpPr>
          <p:nvPr>
            <p:ph type="dt" sz="half" idx="10"/>
          </p:nvPr>
        </p:nvSpPr>
        <p:spPr/>
        <p:txBody>
          <a:bodyPr/>
          <a:lstStyle>
            <a:extLst/>
          </a:lstStyle>
          <a:p>
            <a:fld id="{CCC4723C-AF23-4817-B04E-A38E6600E2F6}" type="datetimeFigureOut">
              <a:rPr lang="es-MX" smtClean="0"/>
              <a:pPr/>
              <a:t>21/01/2012</a:t>
            </a:fld>
            <a:endParaRPr lang="es-MX"/>
          </a:p>
        </p:txBody>
      </p:sp>
      <p:sp>
        <p:nvSpPr>
          <p:cNvPr id="4" name="3 Marcador de pie de página"/>
          <p:cNvSpPr>
            <a:spLocks noGrp="1"/>
          </p:cNvSpPr>
          <p:nvPr>
            <p:ph type="ftr" sz="quarter" idx="11"/>
          </p:nvPr>
        </p:nvSpPr>
        <p:spPr/>
        <p:txBody>
          <a:bodyPr/>
          <a:lstStyle>
            <a:extLst/>
          </a:lstStyle>
          <a:p>
            <a:endParaRPr lang="es-MX"/>
          </a:p>
        </p:txBody>
      </p:sp>
      <p:sp>
        <p:nvSpPr>
          <p:cNvPr id="5" name="4 Marcador de número de diapositiva"/>
          <p:cNvSpPr>
            <a:spLocks noGrp="1"/>
          </p:cNvSpPr>
          <p:nvPr>
            <p:ph type="sldNum" sz="quarter" idx="12"/>
          </p:nvPr>
        </p:nvSpPr>
        <p:spPr/>
        <p:txBody>
          <a:bodyPr/>
          <a:lstStyle>
            <a:extLst/>
          </a:lstStyle>
          <a:p>
            <a:fld id="{AC4A0267-D6E4-4AF8-A4D8-1D42CF392089}" type="slidenum">
              <a:rPr lang="es-MX" smtClean="0"/>
              <a:pPr/>
              <a:t>‹Nº›</a:t>
            </a:fld>
            <a:endParaRPr lang="es-MX"/>
          </a:p>
        </p:txBody>
      </p:sp>
      <p:sp>
        <p:nvSpPr>
          <p:cNvPr id="6" name="5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extLst/>
          </a:lstStyle>
          <a:p>
            <a:fld id="{CCC4723C-AF23-4817-B04E-A38E6600E2F6}" type="datetimeFigureOut">
              <a:rPr lang="es-MX" smtClean="0"/>
              <a:pPr/>
              <a:t>21/01/2012</a:t>
            </a:fld>
            <a:endParaRPr lang="es-MX"/>
          </a:p>
        </p:txBody>
      </p:sp>
      <p:sp>
        <p:nvSpPr>
          <p:cNvPr id="3" name="2 Marcador de pie de página"/>
          <p:cNvSpPr>
            <a:spLocks noGrp="1"/>
          </p:cNvSpPr>
          <p:nvPr>
            <p:ph type="ftr" sz="quarter" idx="11"/>
          </p:nvPr>
        </p:nvSpPr>
        <p:spPr/>
        <p:txBody>
          <a:bodyPr/>
          <a:lstStyle>
            <a:extLst/>
          </a:lstStyle>
          <a:p>
            <a:endParaRPr lang="es-MX"/>
          </a:p>
        </p:txBody>
      </p:sp>
      <p:sp>
        <p:nvSpPr>
          <p:cNvPr id="4" name="3 Marcador de número de diapositiva"/>
          <p:cNvSpPr>
            <a:spLocks noGrp="1"/>
          </p:cNvSpPr>
          <p:nvPr>
            <p:ph type="sldNum" sz="quarter" idx="12"/>
          </p:nvPr>
        </p:nvSpPr>
        <p:spPr/>
        <p:txBody>
          <a:bodyPr/>
          <a:lstStyle>
            <a:extLst/>
          </a:lstStyle>
          <a:p>
            <a:fld id="{AC4A0267-D6E4-4AF8-A4D8-1D42CF392089}" type="slidenum">
              <a:rPr lang="es-MX" smtClean="0"/>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3">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a:xfrm>
            <a:off x="6727032" y="6407944"/>
            <a:ext cx="1920240" cy="365760"/>
          </a:xfrm>
        </p:spPr>
        <p:txBody>
          <a:bodyPr/>
          <a:lstStyle>
            <a:extLst/>
          </a:lstStyle>
          <a:p>
            <a:fld id="{CCC4723C-AF23-4817-B04E-A38E6600E2F6}" type="datetimeFigureOut">
              <a:rPr lang="es-MX" smtClean="0"/>
              <a:pPr/>
              <a:t>21/01/2012</a:t>
            </a:fld>
            <a:endParaRPr lang="es-MX"/>
          </a:p>
        </p:txBody>
      </p:sp>
      <p:sp>
        <p:nvSpPr>
          <p:cNvPr id="6" name="5 Marcador de pie de página"/>
          <p:cNvSpPr>
            <a:spLocks noGrp="1"/>
          </p:cNvSpPr>
          <p:nvPr>
            <p:ph type="ftr" sz="quarter" idx="11"/>
          </p:nvPr>
        </p:nvSpPr>
        <p:spPr/>
        <p:txBody>
          <a:bodyPr/>
          <a:lstStyle>
            <a:extLst/>
          </a:lstStyle>
          <a:p>
            <a:endParaRPr lang="es-MX"/>
          </a:p>
        </p:txBody>
      </p:sp>
      <p:sp>
        <p:nvSpPr>
          <p:cNvPr id="7" name="6 Marcador de número de diapositiva"/>
          <p:cNvSpPr>
            <a:spLocks noGrp="1"/>
          </p:cNvSpPr>
          <p:nvPr>
            <p:ph type="sldNum" sz="quarter" idx="12"/>
          </p:nvPr>
        </p:nvSpPr>
        <p:spPr/>
        <p:txBody>
          <a:bodyPr/>
          <a:lstStyle>
            <a:extLst/>
          </a:lstStyle>
          <a:p>
            <a:fld id="{AC4A0267-D6E4-4AF8-A4D8-1D42CF392089}" type="slidenum">
              <a:rPr lang="es-MX" smtClean="0"/>
              <a:pPr/>
              <a:t>‹Nº›</a:t>
            </a:fld>
            <a:endParaRPr lang="es-MX"/>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2">
        <a:schemeClr val="bg1"/>
      </p:bgRef>
    </p:bg>
    <p:spTree>
      <p:nvGrpSpPr>
        <p:cNvPr id="1" name=""/>
        <p:cNvGrpSpPr/>
        <p:nvPr/>
      </p:nvGrpSpPr>
      <p:grpSpPr>
        <a:xfrm>
          <a:off x="0" y="0"/>
          <a:ext cx="0" cy="0"/>
          <a:chOff x="0" y="0"/>
          <a:chExt cx="0" cy="0"/>
        </a:xfrm>
      </p:grpSpPr>
      <p:sp>
        <p:nvSpPr>
          <p:cNvPr id="4" name="3 Marcador de texto"/>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s-ES" smtClean="0"/>
              <a:t>Haga clic para modificar el estilo de texto del patrón</a:t>
            </a:r>
          </a:p>
        </p:txBody>
      </p:sp>
      <p:sp>
        <p:nvSpPr>
          <p:cNvPr id="3" name="2 Marcador de posición de imagen"/>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s-ES" smtClean="0"/>
              <a:t>Haga clic en el icono para agregar una imagen</a:t>
            </a:r>
            <a:endParaRPr kumimoji="0" lang="en-US" dirty="0"/>
          </a:p>
        </p:txBody>
      </p:sp>
      <p:sp>
        <p:nvSpPr>
          <p:cNvPr id="5" name="4 Marcador de fecha"/>
          <p:cNvSpPr>
            <a:spLocks noGrp="1"/>
          </p:cNvSpPr>
          <p:nvPr>
            <p:ph type="dt" sz="half" idx="10"/>
          </p:nvPr>
        </p:nvSpPr>
        <p:spPr/>
        <p:txBody>
          <a:bodyPr/>
          <a:lstStyle>
            <a:lvl1pPr>
              <a:defRPr>
                <a:solidFill>
                  <a:schemeClr val="tx1"/>
                </a:solidFill>
              </a:defRPr>
            </a:lvl1pPr>
            <a:extLst/>
          </a:lstStyle>
          <a:p>
            <a:fld id="{CCC4723C-AF23-4817-B04E-A38E6600E2F6}" type="datetimeFigureOut">
              <a:rPr lang="es-MX" smtClean="0"/>
              <a:pPr/>
              <a:t>21/01/2012</a:t>
            </a:fld>
            <a:endParaRPr lang="es-MX"/>
          </a:p>
        </p:txBody>
      </p:sp>
      <p:sp>
        <p:nvSpPr>
          <p:cNvPr id="6" name="5 Marcador de pie de página"/>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s-MX"/>
          </a:p>
        </p:txBody>
      </p:sp>
      <p:sp>
        <p:nvSpPr>
          <p:cNvPr id="7" name="6 Marcador de número de diapositiva"/>
          <p:cNvSpPr>
            <a:spLocks noGrp="1"/>
          </p:cNvSpPr>
          <p:nvPr>
            <p:ph type="sldNum" sz="quarter" idx="12"/>
          </p:nvPr>
        </p:nvSpPr>
        <p:spPr/>
        <p:txBody>
          <a:bodyPr/>
          <a:lstStyle>
            <a:lvl1pPr>
              <a:defRPr>
                <a:solidFill>
                  <a:schemeClr val="tx1"/>
                </a:solidFill>
              </a:defRPr>
            </a:lvl1pPr>
            <a:extLst/>
          </a:lstStyle>
          <a:p>
            <a:fld id="{AC4A0267-D6E4-4AF8-A4D8-1D42CF392089}" type="slidenum">
              <a:rPr lang="es-MX" smtClean="0"/>
              <a:pPr/>
              <a:t>‹Nº›</a:t>
            </a:fld>
            <a:endParaRPr lang="es-MX"/>
          </a:p>
        </p:txBody>
      </p:sp>
      <p:sp>
        <p:nvSpPr>
          <p:cNvPr id="2" name="1 Título"/>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s-ES" smtClean="0"/>
              <a:t>Haga clic para modificar el estilo de título del patrón</a:t>
            </a:r>
            <a:endParaRPr kumimoji="0" lang="en-US"/>
          </a:p>
        </p:txBody>
      </p:sp>
      <p:sp>
        <p:nvSpPr>
          <p:cNvPr id="8" name="7 Forma libre"/>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8 Forma libre"/>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9 Triángulo rectángulo"/>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10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11 Cheurón"/>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12 Cheurón"/>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12 Forma libre"/>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11 Forma libre"/>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13 Triángulo rectángulo"/>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14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8 Marcador de título"/>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s-ES" smtClean="0"/>
              <a:t>Haga clic para modificar el estilo de título del patrón</a:t>
            </a:r>
            <a:endParaRPr kumimoji="0" lang="en-US"/>
          </a:p>
        </p:txBody>
      </p:sp>
      <p:sp>
        <p:nvSpPr>
          <p:cNvPr id="30" name="29 Marcador de texto"/>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9 Marcador de fecha"/>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CCC4723C-AF23-4817-B04E-A38E6600E2F6}" type="datetimeFigureOut">
              <a:rPr lang="es-MX" smtClean="0"/>
              <a:pPr/>
              <a:t>21/01/2012</a:t>
            </a:fld>
            <a:endParaRPr lang="es-MX"/>
          </a:p>
        </p:txBody>
      </p:sp>
      <p:sp>
        <p:nvSpPr>
          <p:cNvPr id="22" name="21 Marcador de pie de página"/>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s-MX"/>
          </a:p>
        </p:txBody>
      </p:sp>
      <p:sp>
        <p:nvSpPr>
          <p:cNvPr id="18" name="17 Marcador de número de diapositiva"/>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AC4A0267-D6E4-4AF8-A4D8-1D42CF392089}" type="slidenum">
              <a:rPr lang="es-MX" smtClean="0"/>
              <a:pPr/>
              <a:t>‹Nº›</a:t>
            </a:fld>
            <a:endParaRPr lang="es-MX"/>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es.wikipedia.org/wiki/Archivo:Wright_R1820_Cyclone.jpg"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hyperlink" Target="http://es.wikipedia.org/wiki/Bomba_inyectora" TargetMode="External"/><Relationship Id="rId3" Type="http://schemas.openxmlformats.org/officeDocument/2006/relationships/hyperlink" Target="http://es.wikipedia.org/wiki/Cig%C3%BCe%C3%B1al" TargetMode="External"/><Relationship Id="rId7" Type="http://schemas.openxmlformats.org/officeDocument/2006/relationships/hyperlink" Target="http://es.wikipedia.org/wiki/V%C3%A1lvula_de_asiento" TargetMode="External"/><Relationship Id="rId2" Type="http://schemas.openxmlformats.org/officeDocument/2006/relationships/hyperlink" Target="http://es.wikipedia.org/wiki/Bloque_del_motor" TargetMode="External"/><Relationship Id="rId1" Type="http://schemas.openxmlformats.org/officeDocument/2006/relationships/slideLayout" Target="../slideLayouts/slideLayout2.xml"/><Relationship Id="rId6" Type="http://schemas.openxmlformats.org/officeDocument/2006/relationships/hyperlink" Target="http://es.wikipedia.org/wiki/Culata_(motor)" TargetMode="External"/><Relationship Id="rId5" Type="http://schemas.openxmlformats.org/officeDocument/2006/relationships/hyperlink" Target="http://es.wikipedia.org/wiki/Pist%C3%B3n" TargetMode="External"/><Relationship Id="rId10" Type="http://schemas.openxmlformats.org/officeDocument/2006/relationships/image" Target="../media/image9.gif"/><Relationship Id="rId4" Type="http://schemas.openxmlformats.org/officeDocument/2006/relationships/hyperlink" Target="http://es.wikipedia.org/wiki/Biela" TargetMode="External"/><Relationship Id="rId9" Type="http://schemas.openxmlformats.org/officeDocument/2006/relationships/hyperlink" Target="http://es.wikipedia.org/wiki/Archivo:Diesel_Engine_(4_cycle_running).gif" TargetMode="Externa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hyperlink" Target="http://es.wikipedia.org/wiki/Archivo:Wankel_anim.gif"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es.wikipedia.org/wiki/Tubo_de_escape" TargetMode="External"/><Relationship Id="rId7" Type="http://schemas.openxmlformats.org/officeDocument/2006/relationships/hyperlink" Target="http://es.wikipedia.org/wiki/Combusti%C3%B3n" TargetMode="External"/><Relationship Id="rId2" Type="http://schemas.openxmlformats.org/officeDocument/2006/relationships/hyperlink" Target="http://es.wikipedia.org/wiki/Pist%C3%B3n" TargetMode="External"/><Relationship Id="rId1" Type="http://schemas.openxmlformats.org/officeDocument/2006/relationships/slideLayout" Target="../slideLayouts/slideLayout2.xml"/><Relationship Id="rId6" Type="http://schemas.openxmlformats.org/officeDocument/2006/relationships/hyperlink" Target="http://es.wikipedia.org/wiki/Admisi%C3%B3n" TargetMode="External"/><Relationship Id="rId5" Type="http://schemas.openxmlformats.org/officeDocument/2006/relationships/hyperlink" Target="http://es.wikipedia.org/wiki/Inercia" TargetMode="External"/><Relationship Id="rId4" Type="http://schemas.openxmlformats.org/officeDocument/2006/relationships/hyperlink" Target="http://es.wikipedia.org/wiki/Esfuerzo_de_compresi%C3%B3n"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hyperlink" Target="http://es.wikipedia.org/wiki/Escalar_(f%C3%ADsica)" TargetMode="External"/><Relationship Id="rId3" Type="http://schemas.openxmlformats.org/officeDocument/2006/relationships/hyperlink" Target="http://es.wikipedia.org/wiki/Materia" TargetMode="External"/><Relationship Id="rId7" Type="http://schemas.openxmlformats.org/officeDocument/2006/relationships/hyperlink" Target="http://es.wikipedia.org/wiki/Magnitud_f%C3%ADsica" TargetMode="External"/><Relationship Id="rId2" Type="http://schemas.openxmlformats.org/officeDocument/2006/relationships/hyperlink" Target="http://es.wikipedia.org/wiki/Lat%C3%ADn" TargetMode="External"/><Relationship Id="rId1" Type="http://schemas.openxmlformats.org/officeDocument/2006/relationships/slideLayout" Target="../slideLayouts/slideLayout2.xml"/><Relationship Id="rId6" Type="http://schemas.openxmlformats.org/officeDocument/2006/relationships/hyperlink" Target="http://es.wikipedia.org/wiki/F%C3%ADsica" TargetMode="External"/><Relationship Id="rId11" Type="http://schemas.openxmlformats.org/officeDocument/2006/relationships/hyperlink" Target="http://es.wikipedia.org/wiki/Densidad" TargetMode="External"/><Relationship Id="rId5" Type="http://schemas.openxmlformats.org/officeDocument/2006/relationships/hyperlink" Target="http://es.wikipedia.org/wiki/Envase" TargetMode="External"/><Relationship Id="rId10" Type="http://schemas.openxmlformats.org/officeDocument/2006/relationships/hyperlink" Target="http://es.wikipedia.org/wiki/Peso" TargetMode="External"/><Relationship Id="rId4" Type="http://schemas.openxmlformats.org/officeDocument/2006/relationships/hyperlink" Target="http://es.wikipedia.org/wiki/Espacio_(f%C3%ADsica)" TargetMode="External"/><Relationship Id="rId9" Type="http://schemas.openxmlformats.org/officeDocument/2006/relationships/hyperlink" Target="http://es.wikipedia.org/wiki/Perpendicular"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es.wikipedia.org/wiki/Archivo:Distribcap.jpg" TargetMode="External"/><Relationship Id="rId1" Type="http://schemas.openxmlformats.org/officeDocument/2006/relationships/slideLayout" Target="../slideLayouts/slideLayout2.xml"/><Relationship Id="rId5" Type="http://schemas.openxmlformats.org/officeDocument/2006/relationships/hyperlink" Target="http://es.wikipedia.org/wiki/Buj%C3%ADa" TargetMode="External"/><Relationship Id="rId4" Type="http://schemas.openxmlformats.org/officeDocument/2006/relationships/hyperlink" Target="http://es.wikipedia.org/wiki/Bobina_de_encendido"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hyperlink" Target="http://es.wikipedia.org/wiki/Culata_(motor)" TargetMode="External"/><Relationship Id="rId13" Type="http://schemas.openxmlformats.org/officeDocument/2006/relationships/hyperlink" Target="http://es.wikipedia.org/wiki/OHV" TargetMode="External"/><Relationship Id="rId3" Type="http://schemas.openxmlformats.org/officeDocument/2006/relationships/image" Target="../media/image4.jpeg"/><Relationship Id="rId7" Type="http://schemas.openxmlformats.org/officeDocument/2006/relationships/hyperlink" Target="http://es.wikipedia.org/wiki/Pist%C3%B3n" TargetMode="External"/><Relationship Id="rId12" Type="http://schemas.openxmlformats.org/officeDocument/2006/relationships/hyperlink" Target="http://es.wikipedia.org/wiki/SV" TargetMode="External"/><Relationship Id="rId2" Type="http://schemas.openxmlformats.org/officeDocument/2006/relationships/hyperlink" Target="http://es.wikipedia.org/wiki/Archivo:Fusi_1937_OHC_racing_3.jpg" TargetMode="External"/><Relationship Id="rId16" Type="http://schemas.openxmlformats.org/officeDocument/2006/relationships/hyperlink" Target="http://es.wikipedia.org/wiki/%C3%81rbol_de_levas" TargetMode="External"/><Relationship Id="rId1" Type="http://schemas.openxmlformats.org/officeDocument/2006/relationships/slideLayout" Target="../slideLayouts/slideLayout2.xml"/><Relationship Id="rId6" Type="http://schemas.openxmlformats.org/officeDocument/2006/relationships/hyperlink" Target="http://es.wikipedia.org/wiki/Biela" TargetMode="External"/><Relationship Id="rId11" Type="http://schemas.openxmlformats.org/officeDocument/2006/relationships/hyperlink" Target="http://es.wikipedia.org/wiki/Carburador" TargetMode="External"/><Relationship Id="rId5" Type="http://schemas.openxmlformats.org/officeDocument/2006/relationships/hyperlink" Target="http://es.wikipedia.org/wiki/Cig%C3%BCe%C3%B1al" TargetMode="External"/><Relationship Id="rId15" Type="http://schemas.openxmlformats.org/officeDocument/2006/relationships/hyperlink" Target="http://es.wikipedia.org/wiki/DOHC" TargetMode="External"/><Relationship Id="rId10" Type="http://schemas.openxmlformats.org/officeDocument/2006/relationships/hyperlink" Target="http://es.wikipedia.org/wiki/Bomba_inyectora" TargetMode="External"/><Relationship Id="rId4" Type="http://schemas.openxmlformats.org/officeDocument/2006/relationships/hyperlink" Target="http://es.wikipedia.org/wiki/Bloque_del_motor" TargetMode="External"/><Relationship Id="rId9" Type="http://schemas.openxmlformats.org/officeDocument/2006/relationships/hyperlink" Target="http://es.wikipedia.org/wiki/V%C3%A1lvula_de_asiento" TargetMode="External"/><Relationship Id="rId14" Type="http://schemas.openxmlformats.org/officeDocument/2006/relationships/hyperlink" Target="http://es.wikipedia.org/wiki/SOHC" TargetMode="External"/></Relationships>
</file>

<file path=ppt/slides/_rels/slide6.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es.wikipedia.org/wiki/Cig%C3%BCe%C3%B1al" TargetMode="External"/><Relationship Id="rId7" Type="http://schemas.openxmlformats.org/officeDocument/2006/relationships/image" Target="../media/image6.gif"/><Relationship Id="rId2" Type="http://schemas.openxmlformats.org/officeDocument/2006/relationships/hyperlink" Target="http://es.wikipedia.org/wiki/Bloque_del_motor" TargetMode="External"/><Relationship Id="rId1" Type="http://schemas.openxmlformats.org/officeDocument/2006/relationships/slideLayout" Target="../slideLayouts/slideLayout2.xml"/><Relationship Id="rId6" Type="http://schemas.openxmlformats.org/officeDocument/2006/relationships/hyperlink" Target="http://es.wikipedia.org/wiki/Culata_(motor)" TargetMode="External"/><Relationship Id="rId5" Type="http://schemas.openxmlformats.org/officeDocument/2006/relationships/hyperlink" Target="http://es.wikipedia.org/wiki/Pist%C3%B3n" TargetMode="External"/><Relationship Id="rId4" Type="http://schemas.openxmlformats.org/officeDocument/2006/relationships/hyperlink" Target="http://es.wikipedia.org/wiki/Biela" TargetMode="Externa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hyperlink" Target="http://es.wikipedia.org/wiki/Culata_(motor)" TargetMode="External"/><Relationship Id="rId3" Type="http://schemas.openxmlformats.org/officeDocument/2006/relationships/image" Target="../media/image8.gif"/><Relationship Id="rId7" Type="http://schemas.openxmlformats.org/officeDocument/2006/relationships/hyperlink" Target="http://es.wikipedia.org/wiki/Pist%C3%B3n" TargetMode="External"/><Relationship Id="rId2" Type="http://schemas.openxmlformats.org/officeDocument/2006/relationships/hyperlink" Target="http://es.wikipedia.org/wiki/Archivo:4-Stroke-Engine.gif" TargetMode="External"/><Relationship Id="rId1" Type="http://schemas.openxmlformats.org/officeDocument/2006/relationships/slideLayout" Target="../slideLayouts/slideLayout2.xml"/><Relationship Id="rId6" Type="http://schemas.openxmlformats.org/officeDocument/2006/relationships/hyperlink" Target="http://es.wikipedia.org/wiki/Biela" TargetMode="External"/><Relationship Id="rId5" Type="http://schemas.openxmlformats.org/officeDocument/2006/relationships/hyperlink" Target="http://es.wikipedia.org/wiki/Cig%C3%BCe%C3%B1al" TargetMode="External"/><Relationship Id="rId4" Type="http://schemas.openxmlformats.org/officeDocument/2006/relationships/hyperlink" Target="http://es.wikipedia.org/wiki/Bloque_del_motor" TargetMode="External"/><Relationship Id="rId9" Type="http://schemas.openxmlformats.org/officeDocument/2006/relationships/hyperlink" Target="http://es.wikipedia.org/wiki/V%C3%A1lvula_de_asiento"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http://upload.wikimedia.org/wikipedia/commons/thumb/5/5c/Wright_R1820_Cyclone.jpg/280px-Wright_R1820_Cyclone.jpg">
            <a:hlinkClick r:id="rId2"/>
          </p:cNvPr>
          <p:cNvPicPr>
            <a:picLocks noChangeAspect="1" noChangeArrowheads="1"/>
          </p:cNvPicPr>
          <p:nvPr/>
        </p:nvPicPr>
        <p:blipFill>
          <a:blip r:embed="rId3"/>
          <a:srcRect/>
          <a:stretch>
            <a:fillRect/>
          </a:stretch>
        </p:blipFill>
        <p:spPr bwMode="auto">
          <a:xfrm>
            <a:off x="785786" y="3357562"/>
            <a:ext cx="3143272" cy="3143272"/>
          </a:xfrm>
          <a:prstGeom prst="rect">
            <a:avLst/>
          </a:prstGeom>
          <a:noFill/>
        </p:spPr>
      </p:pic>
      <p:sp>
        <p:nvSpPr>
          <p:cNvPr id="2" name="1 Título"/>
          <p:cNvSpPr>
            <a:spLocks noGrp="1"/>
          </p:cNvSpPr>
          <p:nvPr>
            <p:ph type="ctrTitle"/>
          </p:nvPr>
        </p:nvSpPr>
        <p:spPr/>
        <p:txBody>
          <a:bodyPr>
            <a:normAutofit fontScale="90000"/>
          </a:bodyPr>
          <a:lstStyle/>
          <a:p>
            <a:r>
              <a:rPr lang="es-MX" dirty="0" smtClean="0"/>
              <a:t>Cuadro comparativo motores a combustión interna</a:t>
            </a:r>
            <a:endParaRPr lang="es-MX"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1214414" y="1481329"/>
            <a:ext cx="7472386" cy="4090812"/>
          </a:xfrm>
        </p:spPr>
        <p:txBody>
          <a:bodyPr/>
          <a:lstStyle/>
          <a:p>
            <a:r>
              <a:rPr lang="es-MX" dirty="0" smtClean="0"/>
              <a:t>Componentes del motor a diesel de 4 tiempos.</a:t>
            </a:r>
          </a:p>
          <a:p>
            <a:r>
              <a:rPr lang="es-MX" u="sng" dirty="0" smtClean="0">
                <a:hlinkClick r:id="rId2"/>
              </a:rPr>
              <a:t>bloque</a:t>
            </a:r>
            <a:r>
              <a:rPr lang="es-MX" dirty="0" smtClean="0"/>
              <a:t>, </a:t>
            </a:r>
            <a:r>
              <a:rPr lang="es-MX" u="sng" dirty="0" smtClean="0">
                <a:hlinkClick r:id="rId3"/>
              </a:rPr>
              <a:t>cigüeñal</a:t>
            </a:r>
            <a:r>
              <a:rPr lang="es-MX" dirty="0" smtClean="0"/>
              <a:t>, </a:t>
            </a:r>
            <a:r>
              <a:rPr lang="es-MX" u="sng" dirty="0" smtClean="0">
                <a:hlinkClick r:id="rId4"/>
              </a:rPr>
              <a:t>biela</a:t>
            </a:r>
            <a:r>
              <a:rPr lang="es-MX" dirty="0" smtClean="0"/>
              <a:t>, </a:t>
            </a:r>
            <a:r>
              <a:rPr lang="es-MX" u="sng" dirty="0" smtClean="0">
                <a:hlinkClick r:id="rId5"/>
              </a:rPr>
              <a:t>pistón</a:t>
            </a:r>
            <a:r>
              <a:rPr lang="es-MX" dirty="0" smtClean="0"/>
              <a:t>, </a:t>
            </a:r>
            <a:r>
              <a:rPr lang="es-MX" u="sng" dirty="0" smtClean="0">
                <a:hlinkClick r:id="rId6"/>
              </a:rPr>
              <a:t>culata</a:t>
            </a:r>
            <a:r>
              <a:rPr lang="es-MX" dirty="0" smtClean="0"/>
              <a:t>, </a:t>
            </a:r>
            <a:r>
              <a:rPr lang="es-MX" u="sng" dirty="0" smtClean="0">
                <a:hlinkClick r:id="rId7"/>
              </a:rPr>
              <a:t>válvulas</a:t>
            </a:r>
            <a:r>
              <a:rPr lang="es-MX" dirty="0" smtClean="0"/>
              <a:t>, </a:t>
            </a:r>
            <a:r>
              <a:rPr lang="es-MX" u="sng" dirty="0" smtClean="0">
                <a:hlinkClick r:id="rId8"/>
              </a:rPr>
              <a:t>bomba inyectora</a:t>
            </a:r>
            <a:r>
              <a:rPr lang="es-MX" dirty="0" smtClean="0"/>
              <a:t> y a diferencia de los de gasolina no tenemos una bujía ni carburador pero tenemos una bomba inyectora de alta presión que es la que se encarga de suministrar el combustible.</a:t>
            </a:r>
          </a:p>
          <a:p>
            <a:r>
              <a:rPr lang="es-MX" dirty="0" smtClean="0"/>
              <a:t> </a:t>
            </a:r>
          </a:p>
          <a:p>
            <a:endParaRPr lang="es-MX" dirty="0"/>
          </a:p>
        </p:txBody>
      </p:sp>
      <p:sp>
        <p:nvSpPr>
          <p:cNvPr id="3" name="2 Título"/>
          <p:cNvSpPr>
            <a:spLocks noGrp="1"/>
          </p:cNvSpPr>
          <p:nvPr>
            <p:ph type="title"/>
          </p:nvPr>
        </p:nvSpPr>
        <p:spPr/>
        <p:txBody>
          <a:bodyPr/>
          <a:lstStyle/>
          <a:p>
            <a:r>
              <a:rPr lang="es-MX" dirty="0" smtClean="0"/>
              <a:t>MOTOR DE 4T A DIESEL</a:t>
            </a:r>
            <a:endParaRPr lang="es-MX" dirty="0"/>
          </a:p>
        </p:txBody>
      </p:sp>
      <p:pic>
        <p:nvPicPr>
          <p:cNvPr id="33794" name="Picture 2" descr="http://upload.wikimedia.org/wikipedia/commons/thumb/8/89/Diesel_Engine_%284_cycle_running%29.gif/140px-Diesel_Engine_%284_cycle_running%29.gif">
            <a:hlinkClick r:id="rId9"/>
          </p:cNvPr>
          <p:cNvPicPr>
            <a:picLocks noChangeAspect="1" noChangeArrowheads="1" noCrop="1"/>
          </p:cNvPicPr>
          <p:nvPr/>
        </p:nvPicPr>
        <p:blipFill>
          <a:blip r:embed="rId10"/>
          <a:srcRect/>
          <a:stretch>
            <a:fillRect/>
          </a:stretch>
        </p:blipFill>
        <p:spPr bwMode="auto">
          <a:xfrm>
            <a:off x="214282" y="4000504"/>
            <a:ext cx="1333500" cy="2590800"/>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descr="http://t1.gstatic.com/images?q=tbn:ANd9GcQqxzR20dxcCNNIHvZvxWXBL1B4S1TUqrRxUt1IacEWN4TZJe8qzw"/>
          <p:cNvPicPr>
            <a:picLocks noChangeAspect="1" noChangeArrowheads="1"/>
          </p:cNvPicPr>
          <p:nvPr/>
        </p:nvPicPr>
        <p:blipFill>
          <a:blip r:embed="rId2"/>
          <a:srcRect/>
          <a:stretch>
            <a:fillRect/>
          </a:stretch>
        </p:blipFill>
        <p:spPr bwMode="auto">
          <a:xfrm>
            <a:off x="2214546" y="4643446"/>
            <a:ext cx="5304443" cy="2017018"/>
          </a:xfrm>
          <a:prstGeom prst="rect">
            <a:avLst/>
          </a:prstGeom>
          <a:noFill/>
        </p:spPr>
      </p:pic>
      <p:sp>
        <p:nvSpPr>
          <p:cNvPr id="2" name="1 Marcador de contenido"/>
          <p:cNvSpPr>
            <a:spLocks noGrp="1"/>
          </p:cNvSpPr>
          <p:nvPr>
            <p:ph idx="1"/>
          </p:nvPr>
        </p:nvSpPr>
        <p:spPr>
          <a:xfrm>
            <a:off x="571472" y="1481329"/>
            <a:ext cx="8115328" cy="3590746"/>
          </a:xfrm>
        </p:spPr>
        <p:txBody>
          <a:bodyPr>
            <a:normAutofit fontScale="92500" lnSpcReduction="20000"/>
          </a:bodyPr>
          <a:lstStyle/>
          <a:p>
            <a:r>
              <a:rPr lang="es-ES" b="1" dirty="0" smtClean="0"/>
              <a:t>1.</a:t>
            </a:r>
            <a:r>
              <a:rPr lang="es-ES" dirty="0" smtClean="0"/>
              <a:t> Tiempo de admisión - El aire y el combustible mezclados entran por la válvula de admisión.</a:t>
            </a:r>
          </a:p>
          <a:p>
            <a:r>
              <a:rPr lang="es-ES" b="1" dirty="0" smtClean="0"/>
              <a:t>2.</a:t>
            </a:r>
            <a:r>
              <a:rPr lang="es-ES" dirty="0" smtClean="0"/>
              <a:t> Tiempo de compresión - La mezcla aire/combustible es comprimida y encendida mediante la bujía.</a:t>
            </a:r>
          </a:p>
          <a:p>
            <a:r>
              <a:rPr lang="es-ES" b="1" dirty="0" smtClean="0"/>
              <a:t>3.</a:t>
            </a:r>
            <a:r>
              <a:rPr lang="es-ES" dirty="0" smtClean="0"/>
              <a:t> Tiempo de combustión - El combustible se inflama y el pistón es empujado hacia abajo.</a:t>
            </a:r>
          </a:p>
          <a:p>
            <a:r>
              <a:rPr lang="es-ES" b="1" dirty="0" smtClean="0"/>
              <a:t>4.</a:t>
            </a:r>
            <a:r>
              <a:rPr lang="es-ES" dirty="0" smtClean="0"/>
              <a:t> Tiempo de escape - Los gases de escape se conducen hacia fuera a través de la válvula de escape.</a:t>
            </a:r>
          </a:p>
          <a:p>
            <a:endParaRPr lang="es-MX" dirty="0"/>
          </a:p>
        </p:txBody>
      </p:sp>
      <p:sp>
        <p:nvSpPr>
          <p:cNvPr id="3" name="2 Título"/>
          <p:cNvSpPr>
            <a:spLocks noGrp="1"/>
          </p:cNvSpPr>
          <p:nvPr>
            <p:ph type="title"/>
          </p:nvPr>
        </p:nvSpPr>
        <p:spPr/>
        <p:txBody>
          <a:bodyPr>
            <a:normAutofit fontScale="90000"/>
          </a:bodyPr>
          <a:lstStyle/>
          <a:p>
            <a:r>
              <a:rPr lang="es-MX" dirty="0" smtClean="0"/>
              <a:t>LOS CUATRO TIEMPOS DEL MOTOR</a:t>
            </a:r>
            <a:endParaRPr lang="es-MX"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MX" dirty="0" smtClean="0"/>
              <a:t>El motor de combustión interna sea de gasolina o de diesel hace una combustión de energía térmica a energía mecánica esto sucede por que en la cámara de combustión sucede una explosión que provoca que el vehículo se mueva por eso es la conversión de energía calorífica en mecánica. Por medio de cuatro o dos tiempos.</a:t>
            </a:r>
            <a:endParaRPr lang="es-MX" dirty="0"/>
          </a:p>
        </p:txBody>
      </p:sp>
      <p:sp>
        <p:nvSpPr>
          <p:cNvPr id="3" name="2 Título"/>
          <p:cNvSpPr>
            <a:spLocks noGrp="1"/>
          </p:cNvSpPr>
          <p:nvPr>
            <p:ph type="title"/>
          </p:nvPr>
        </p:nvSpPr>
        <p:spPr/>
        <p:txBody>
          <a:bodyPr/>
          <a:lstStyle/>
          <a:p>
            <a:r>
              <a:rPr lang="es-MX" dirty="0" smtClean="0"/>
              <a:t>CONVERSION DE ENERGIA</a:t>
            </a:r>
            <a:endParaRPr lang="es-MX" dirty="0"/>
          </a:p>
        </p:txBody>
      </p:sp>
      <p:pic>
        <p:nvPicPr>
          <p:cNvPr id="4" name="Picture 2" descr="http://t1.gstatic.com/images?q=tbn:ANd9GcQqxzR20dxcCNNIHvZvxWXBL1B4S1TUqrRxUt1IacEWN4TZJe8qzw"/>
          <p:cNvPicPr>
            <a:picLocks noChangeAspect="1" noChangeArrowheads="1"/>
          </p:cNvPicPr>
          <p:nvPr/>
        </p:nvPicPr>
        <p:blipFill>
          <a:blip r:embed="rId2"/>
          <a:srcRect/>
          <a:stretch>
            <a:fillRect/>
          </a:stretch>
        </p:blipFill>
        <p:spPr bwMode="auto">
          <a:xfrm>
            <a:off x="2214546" y="4840982"/>
            <a:ext cx="5304443" cy="2017018"/>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MX" dirty="0" smtClean="0"/>
              <a:t>La mezcla de combustible y aire es absorbida a través de un orificio de aspiración y queda atrapada entre una de las caras del rotor y la pared de la cámara. La rotación del rotor comprime la mezcla, que se enciende con una bujía. Los gases se expulsan a través de un orificio de expulsión con el movimiento del rotor </a:t>
            </a:r>
          </a:p>
          <a:p>
            <a:r>
              <a:rPr lang="es-MX" dirty="0" smtClean="0"/>
              <a:t> </a:t>
            </a:r>
          </a:p>
          <a:p>
            <a:endParaRPr lang="es-MX" dirty="0"/>
          </a:p>
        </p:txBody>
      </p:sp>
      <p:sp>
        <p:nvSpPr>
          <p:cNvPr id="3" name="2 Título"/>
          <p:cNvSpPr>
            <a:spLocks noGrp="1"/>
          </p:cNvSpPr>
          <p:nvPr>
            <p:ph type="title"/>
          </p:nvPr>
        </p:nvSpPr>
        <p:spPr/>
        <p:txBody>
          <a:bodyPr/>
          <a:lstStyle/>
          <a:p>
            <a:r>
              <a:rPr lang="es-MX" dirty="0" smtClean="0"/>
              <a:t>MOTOR WANKEL</a:t>
            </a:r>
            <a:endParaRPr lang="es-MX" dirty="0"/>
          </a:p>
        </p:txBody>
      </p:sp>
      <p:pic>
        <p:nvPicPr>
          <p:cNvPr id="37890" name="Picture 2" descr="http://upload.wikimedia.org/wikipedia/commons/b/b3/Wankel_anim.gif">
            <a:hlinkClick r:id="rId2"/>
          </p:cNvPr>
          <p:cNvPicPr>
            <a:picLocks noChangeAspect="1" noChangeArrowheads="1" noCrop="1"/>
          </p:cNvPicPr>
          <p:nvPr/>
        </p:nvPicPr>
        <p:blipFill>
          <a:blip r:embed="rId3"/>
          <a:srcRect/>
          <a:stretch>
            <a:fillRect/>
          </a:stretch>
        </p:blipFill>
        <p:spPr bwMode="auto">
          <a:xfrm>
            <a:off x="3357554" y="4476750"/>
            <a:ext cx="1905000" cy="2381250"/>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ES" dirty="0" smtClean="0"/>
              <a:t>El </a:t>
            </a:r>
            <a:r>
              <a:rPr lang="es-ES" b="1" dirty="0" smtClean="0"/>
              <a:t>punto muerto superior</a:t>
            </a:r>
            <a:r>
              <a:rPr lang="es-ES" dirty="0" smtClean="0"/>
              <a:t> (</a:t>
            </a:r>
            <a:r>
              <a:rPr lang="es-ES" b="1" dirty="0" smtClean="0"/>
              <a:t>PMS</a:t>
            </a:r>
            <a:r>
              <a:rPr lang="es-ES" dirty="0" smtClean="0"/>
              <a:t>) se refiere a la posición que alcanza el </a:t>
            </a:r>
            <a:r>
              <a:rPr lang="es-ES" dirty="0" smtClean="0">
                <a:hlinkClick r:id="rId2" tooltip="Pistón"/>
              </a:rPr>
              <a:t>pistón</a:t>
            </a:r>
            <a:r>
              <a:rPr lang="es-ES" dirty="0" smtClean="0"/>
              <a:t> al final de una carrera ascendente, </a:t>
            </a:r>
            <a:r>
              <a:rPr lang="es-ES" dirty="0" smtClean="0">
                <a:hlinkClick r:id="rId3" tooltip="Tubo de escape"/>
              </a:rPr>
              <a:t>escape</a:t>
            </a:r>
            <a:r>
              <a:rPr lang="es-ES" dirty="0" smtClean="0"/>
              <a:t> o </a:t>
            </a:r>
            <a:r>
              <a:rPr lang="es-ES" dirty="0" smtClean="0">
                <a:hlinkClick r:id="rId4" tooltip="Esfuerzo de compresión"/>
              </a:rPr>
              <a:t>compresión</a:t>
            </a:r>
            <a:r>
              <a:rPr lang="es-ES" dirty="0" smtClean="0"/>
              <a:t>, en el cual no existe fuerza que actúe sobre él y sólo se encuentra moviéndose gracias a su </a:t>
            </a:r>
            <a:r>
              <a:rPr lang="es-ES" dirty="0" smtClean="0">
                <a:hlinkClick r:id="rId5" tooltip="Inercia"/>
              </a:rPr>
              <a:t>inercia</a:t>
            </a:r>
            <a:r>
              <a:rPr lang="es-ES" dirty="0" smtClean="0"/>
              <a:t>, en este instante ha finalizado su carrera ascendente y comienza su carrera descendente </a:t>
            </a:r>
            <a:r>
              <a:rPr lang="es-ES" dirty="0" smtClean="0">
                <a:hlinkClick r:id="rId6" tooltip="Admisión"/>
              </a:rPr>
              <a:t>admisión</a:t>
            </a:r>
            <a:r>
              <a:rPr lang="es-ES" dirty="0" smtClean="0"/>
              <a:t> o </a:t>
            </a:r>
            <a:r>
              <a:rPr lang="es-ES" dirty="0" smtClean="0">
                <a:hlinkClick r:id="rId7" tooltip="Combustión"/>
              </a:rPr>
              <a:t>combustión</a:t>
            </a:r>
            <a:r>
              <a:rPr lang="es-ES" dirty="0" smtClean="0"/>
              <a:t>.</a:t>
            </a:r>
          </a:p>
          <a:p>
            <a:endParaRPr lang="es-MX" dirty="0"/>
          </a:p>
        </p:txBody>
      </p:sp>
      <p:sp>
        <p:nvSpPr>
          <p:cNvPr id="3" name="2 Título"/>
          <p:cNvSpPr>
            <a:spLocks noGrp="1"/>
          </p:cNvSpPr>
          <p:nvPr>
            <p:ph type="title"/>
          </p:nvPr>
        </p:nvSpPr>
        <p:spPr/>
        <p:txBody>
          <a:bodyPr/>
          <a:lstStyle/>
          <a:p>
            <a:r>
              <a:rPr lang="es-MX" dirty="0" smtClean="0"/>
              <a:t>PUNTO MUERTO SUPERIOR</a:t>
            </a:r>
            <a:endParaRPr lang="es-MX"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MX" dirty="0" smtClean="0"/>
              <a:t>Situación que alcanza el pistón cuando cambia de sentido descendente a sentido ascendente en su dirección. En ese momento la velocidad del pistón es cero, y el volumen del cilindro máximo. En este punto el pistón está en la parte más baja de su recorrido. En un ciclo completo de un motor de cuatro tiempos se alcanzan dos puntos muertos inferiores. Uno al finalizar la fase de admisión y el otro cuando finaliza la fase e expansión</a:t>
            </a:r>
            <a:endParaRPr lang="es-MX" dirty="0"/>
          </a:p>
        </p:txBody>
      </p:sp>
      <p:sp>
        <p:nvSpPr>
          <p:cNvPr id="3" name="2 Título"/>
          <p:cNvSpPr>
            <a:spLocks noGrp="1"/>
          </p:cNvSpPr>
          <p:nvPr>
            <p:ph type="title"/>
          </p:nvPr>
        </p:nvSpPr>
        <p:spPr/>
        <p:txBody>
          <a:bodyPr/>
          <a:lstStyle/>
          <a:p>
            <a:r>
              <a:rPr lang="es-MX" dirty="0" smtClean="0"/>
              <a:t>PUNTO MUERTO INFERIOR</a:t>
            </a:r>
            <a:endParaRPr lang="es-MX"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357158" y="1481328"/>
            <a:ext cx="8329642" cy="5376672"/>
          </a:xfrm>
        </p:spPr>
        <p:txBody>
          <a:bodyPr>
            <a:normAutofit fontScale="85000" lnSpcReduction="20000"/>
          </a:bodyPr>
          <a:lstStyle/>
          <a:p>
            <a:r>
              <a:rPr lang="es-ES" dirty="0" smtClean="0"/>
              <a:t>El </a:t>
            </a:r>
            <a:r>
              <a:rPr lang="es-ES" b="1" dirty="0" smtClean="0"/>
              <a:t>vacío</a:t>
            </a:r>
            <a:r>
              <a:rPr lang="es-ES" dirty="0" smtClean="0"/>
              <a:t> (del </a:t>
            </a:r>
            <a:r>
              <a:rPr lang="es-ES" dirty="0" smtClean="0">
                <a:hlinkClick r:id="rId2" action="ppaction://hlinkfile" tooltip="Latín"/>
              </a:rPr>
              <a:t>latín</a:t>
            </a:r>
            <a:r>
              <a:rPr lang="es-ES" dirty="0" smtClean="0"/>
              <a:t> </a:t>
            </a:r>
            <a:r>
              <a:rPr lang="es-ES" i="1" dirty="0" err="1" smtClean="0"/>
              <a:t>vacīvus</a:t>
            </a:r>
            <a:r>
              <a:rPr lang="es-ES" dirty="0" smtClean="0"/>
              <a:t>) es la ausencia total de </a:t>
            </a:r>
            <a:r>
              <a:rPr lang="es-ES" dirty="0" smtClean="0">
                <a:hlinkClick r:id="rId3" action="ppaction://hlinkfile" tooltip="Materia"/>
              </a:rPr>
              <a:t>materia</a:t>
            </a:r>
            <a:r>
              <a:rPr lang="es-ES" dirty="0" smtClean="0"/>
              <a:t> en un determinado </a:t>
            </a:r>
            <a:r>
              <a:rPr lang="es-ES" dirty="0" smtClean="0">
                <a:hlinkClick r:id="rId4" action="ppaction://hlinkfile" tooltip="Espacio (física)"/>
              </a:rPr>
              <a:t>espacio</a:t>
            </a:r>
            <a:r>
              <a:rPr lang="es-ES" dirty="0" smtClean="0"/>
              <a:t> o lugar, o la falta de contenido en el interior de un </a:t>
            </a:r>
            <a:r>
              <a:rPr lang="es-ES" dirty="0" smtClean="0">
                <a:hlinkClick r:id="rId5" action="ppaction://hlinkfile" tooltip="Envase"/>
              </a:rPr>
              <a:t>recipiente</a:t>
            </a:r>
            <a:r>
              <a:rPr lang="es-ES" dirty="0" smtClean="0"/>
              <a:t>.</a:t>
            </a:r>
          </a:p>
          <a:p>
            <a:r>
              <a:rPr lang="es-ES" dirty="0" smtClean="0"/>
              <a:t>En </a:t>
            </a:r>
            <a:r>
              <a:rPr lang="es-ES" dirty="0" smtClean="0">
                <a:hlinkClick r:id="rId6" action="ppaction://hlinkfile" tooltip="Física"/>
              </a:rPr>
              <a:t>física</a:t>
            </a:r>
            <a:r>
              <a:rPr lang="es-ES" dirty="0" smtClean="0"/>
              <a:t>, la </a:t>
            </a:r>
            <a:r>
              <a:rPr lang="es-ES" b="1" dirty="0" smtClean="0"/>
              <a:t>presión</a:t>
            </a:r>
            <a:r>
              <a:rPr lang="es-ES" dirty="0" smtClean="0"/>
              <a:t> (símbolo </a:t>
            </a:r>
            <a:r>
              <a:rPr lang="es-ES" b="1" dirty="0" smtClean="0"/>
              <a:t>p</a:t>
            </a:r>
            <a:r>
              <a:rPr lang="es-ES" dirty="0" smtClean="0"/>
              <a:t>)</a:t>
            </a:r>
            <a:r>
              <a:rPr lang="es-ES" baseline="30000" dirty="0" smtClean="0">
                <a:hlinkClick r:id="" action="ppaction://hlinkfile"/>
              </a:rPr>
              <a:t>[1]</a:t>
            </a:r>
            <a:r>
              <a:rPr lang="es-ES" dirty="0" smtClean="0"/>
              <a:t> </a:t>
            </a:r>
            <a:r>
              <a:rPr lang="es-ES" baseline="30000" dirty="0" smtClean="0">
                <a:hlinkClick r:id="" action="ppaction://hlinkfile"/>
              </a:rPr>
              <a:t>[2]</a:t>
            </a:r>
            <a:r>
              <a:rPr lang="es-ES" dirty="0" smtClean="0"/>
              <a:t> es una </a:t>
            </a:r>
            <a:r>
              <a:rPr lang="es-ES" dirty="0" smtClean="0">
                <a:hlinkClick r:id="rId7" action="ppaction://hlinkfile" tooltip="Magnitud física"/>
              </a:rPr>
              <a:t>magnitud física</a:t>
            </a:r>
            <a:r>
              <a:rPr lang="es-ES" dirty="0" smtClean="0"/>
              <a:t> </a:t>
            </a:r>
            <a:r>
              <a:rPr lang="es-ES" dirty="0" smtClean="0">
                <a:hlinkClick r:id="rId8" action="ppaction://hlinkfile" tooltip="Escalar (física)"/>
              </a:rPr>
              <a:t>escalar</a:t>
            </a:r>
            <a:r>
              <a:rPr lang="es-ES" dirty="0" smtClean="0"/>
              <a:t> que mide la fuerza en dirección </a:t>
            </a:r>
            <a:r>
              <a:rPr lang="es-ES" dirty="0" smtClean="0">
                <a:hlinkClick r:id="rId9" action="ppaction://hlinkfile" tooltip="Perpendicular"/>
              </a:rPr>
              <a:t>perpendicular</a:t>
            </a:r>
            <a:r>
              <a:rPr lang="es-ES" dirty="0" smtClean="0"/>
              <a:t> por unidad de superficie, y sirve para caracterizar como se aplica una determinada fuerza resultante sobre una superficie.</a:t>
            </a:r>
          </a:p>
          <a:p>
            <a:r>
              <a:rPr lang="es-ES" dirty="0" smtClean="0"/>
              <a:t>La presión atmosférica en un punto coincide numéricamente con el </a:t>
            </a:r>
            <a:r>
              <a:rPr lang="es-ES" dirty="0" smtClean="0">
                <a:hlinkClick r:id="rId10" action="ppaction://hlinkfile" tooltip="Peso"/>
              </a:rPr>
              <a:t>peso</a:t>
            </a:r>
            <a:r>
              <a:rPr lang="es-ES" dirty="0" smtClean="0"/>
              <a:t> de una columna estática de aire de sección recta unitaria que se extiende desde ese punto hasta el límite superior de la atmósfera. Como la </a:t>
            </a:r>
            <a:r>
              <a:rPr lang="es-ES" dirty="0" smtClean="0">
                <a:hlinkClick r:id="rId11" action="ppaction://hlinkfile" tooltip="Densidad"/>
              </a:rPr>
              <a:t>densidad</a:t>
            </a:r>
            <a:r>
              <a:rPr lang="es-ES" dirty="0" smtClean="0"/>
              <a:t> del aire disminuye conforme aumenta la altura, no se puede calcular ese peso a menos que seamos capaces de expresar la variación de la densidad del aire </a:t>
            </a:r>
            <a:r>
              <a:rPr lang="es-ES" i="1" dirty="0" smtClean="0"/>
              <a:t>ρ</a:t>
            </a:r>
            <a:r>
              <a:rPr lang="es-ES" dirty="0" smtClean="0"/>
              <a:t> en función de la altitud </a:t>
            </a:r>
            <a:r>
              <a:rPr lang="es-ES" i="1" dirty="0" smtClean="0"/>
              <a:t>z</a:t>
            </a:r>
            <a:r>
              <a:rPr lang="es-ES" dirty="0" smtClean="0"/>
              <a:t> o de la presión </a:t>
            </a:r>
            <a:r>
              <a:rPr lang="es-ES" i="1" dirty="0" smtClean="0"/>
              <a:t>p</a:t>
            </a:r>
            <a:r>
              <a:rPr lang="es-ES" dirty="0" smtClean="0"/>
              <a:t>.</a:t>
            </a:r>
            <a:endParaRPr lang="es-MX" dirty="0"/>
          </a:p>
        </p:txBody>
      </p:sp>
      <p:sp>
        <p:nvSpPr>
          <p:cNvPr id="3" name="2 Título"/>
          <p:cNvSpPr>
            <a:spLocks noGrp="1"/>
          </p:cNvSpPr>
          <p:nvPr>
            <p:ph type="title"/>
          </p:nvPr>
        </p:nvSpPr>
        <p:spPr/>
        <p:txBody>
          <a:bodyPr>
            <a:normAutofit fontScale="90000"/>
          </a:bodyPr>
          <a:lstStyle/>
          <a:p>
            <a:r>
              <a:rPr lang="es-MX" dirty="0" smtClean="0"/>
              <a:t>Definición de vacio,precion y presión atmosférica</a:t>
            </a:r>
            <a:endParaRPr lang="es-MX"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1481328"/>
            <a:ext cx="8043890" cy="5162382"/>
          </a:xfrm>
        </p:spPr>
        <p:txBody>
          <a:bodyPr>
            <a:normAutofit fontScale="85000" lnSpcReduction="10000"/>
          </a:bodyPr>
          <a:lstStyle/>
          <a:p>
            <a:r>
              <a:rPr lang="es-MX" dirty="0" smtClean="0"/>
              <a:t>El uso del turbocompresor en los motores de gasolina tiene el inconveniente de que a bajas r.p.m. apenas aporta sobrealimentación. Se necesita de un sistema que sirva tanto para bajas como para altas r.p.m.. El uso de unidades de turbocompresor con geometría variable (VTG), no sirve para motores de gasolina, ya que la temperatura de los gases de escape de los motores de gasolina es tan alta que deteriora los materiales que forman el mecanismo de la geometría variable. Así que el uso de este tipo de turbocompresor esta descartado. La otra solución era utilizar una unidad de turbocompresor de tamaño reducido, con este se consigue que se empiece la sobrealimentación desde bajas r.p.m. del motor. Pero tiene el inconveniente de que altas r.p.m. no sobrealimenta lo suficiente.</a:t>
            </a:r>
            <a:endParaRPr lang="es-MX" dirty="0"/>
          </a:p>
        </p:txBody>
      </p:sp>
      <p:sp>
        <p:nvSpPr>
          <p:cNvPr id="3" name="2 Título"/>
          <p:cNvSpPr>
            <a:spLocks noGrp="1"/>
          </p:cNvSpPr>
          <p:nvPr>
            <p:ph type="title"/>
          </p:nvPr>
        </p:nvSpPr>
        <p:spPr/>
        <p:txBody>
          <a:bodyPr/>
          <a:lstStyle/>
          <a:p>
            <a:r>
              <a:rPr lang="es-MX" dirty="0" smtClean="0"/>
              <a:t>Turbo cargados</a:t>
            </a:r>
            <a:endParaRPr lang="es-MX"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ES" dirty="0" smtClean="0"/>
              <a:t>En conclusión este tipo de trabajos es para que nosotros a la hora de tener un vehículo sepamos como funcionan sus componentes y algunas otras cosas mas como su ciclo </a:t>
            </a:r>
            <a:r>
              <a:rPr lang="es-ES" smtClean="0"/>
              <a:t>y demás. </a:t>
            </a:r>
            <a:endParaRPr lang="es-MX" dirty="0"/>
          </a:p>
        </p:txBody>
      </p:sp>
      <p:sp>
        <p:nvSpPr>
          <p:cNvPr id="3" name="2 Título"/>
          <p:cNvSpPr>
            <a:spLocks noGrp="1"/>
          </p:cNvSpPr>
          <p:nvPr>
            <p:ph type="title"/>
          </p:nvPr>
        </p:nvSpPr>
        <p:spPr/>
        <p:txBody>
          <a:bodyPr>
            <a:normAutofit fontScale="90000"/>
          </a:bodyPr>
          <a:lstStyle/>
          <a:p>
            <a:pPr algn="ctr"/>
            <a:r>
              <a:rPr lang="es-ES" sz="4900" dirty="0" smtClean="0"/>
              <a:t>Conclusión</a:t>
            </a:r>
            <a:r>
              <a:rPr lang="es-ES" dirty="0" smtClean="0"/>
              <a:t/>
            </a:r>
            <a:br>
              <a:rPr lang="es-ES" dirty="0" smtClean="0"/>
            </a:br>
            <a:endParaRPr lang="es-MX"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ES" dirty="0" smtClean="0"/>
              <a:t>Bueno este trabajo esta hecho con la finalidad de que los que no sepan algunas cosas sobre los motores de combustión interna sepan eso como los 4 tiempos del motor la termodinámica etc.</a:t>
            </a:r>
            <a:endParaRPr lang="es-MX" dirty="0"/>
          </a:p>
        </p:txBody>
      </p:sp>
      <p:sp>
        <p:nvSpPr>
          <p:cNvPr id="3" name="2 Título"/>
          <p:cNvSpPr>
            <a:spLocks noGrp="1"/>
          </p:cNvSpPr>
          <p:nvPr>
            <p:ph type="title"/>
          </p:nvPr>
        </p:nvSpPr>
        <p:spPr/>
        <p:txBody>
          <a:bodyPr>
            <a:normAutofit fontScale="90000"/>
          </a:bodyPr>
          <a:lstStyle/>
          <a:p>
            <a:pPr algn="ctr"/>
            <a:r>
              <a:rPr lang="es-ES" sz="4900" dirty="0" smtClean="0"/>
              <a:t>Introducción</a:t>
            </a:r>
            <a:r>
              <a:rPr lang="es-ES" dirty="0" smtClean="0"/>
              <a:t/>
            </a:r>
            <a:br>
              <a:rPr lang="es-ES" dirty="0" smtClean="0"/>
            </a:br>
            <a:endParaRPr lang="es-MX"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descr="http://upload.wikimedia.org/wikipedia/commons/thumb/c/ce/Distribcap.jpg/150px-Distribcap.jpg">
            <a:hlinkClick r:id="rId2"/>
          </p:cNvPr>
          <p:cNvPicPr>
            <a:picLocks noChangeAspect="1" noChangeArrowheads="1"/>
          </p:cNvPicPr>
          <p:nvPr/>
        </p:nvPicPr>
        <p:blipFill>
          <a:blip r:embed="rId3"/>
          <a:srcRect/>
          <a:stretch>
            <a:fillRect/>
          </a:stretch>
        </p:blipFill>
        <p:spPr bwMode="auto">
          <a:xfrm>
            <a:off x="0" y="3876674"/>
            <a:ext cx="1428750" cy="2981326"/>
          </a:xfrm>
          <a:prstGeom prst="rect">
            <a:avLst/>
          </a:prstGeom>
          <a:noFill/>
        </p:spPr>
      </p:pic>
      <p:sp>
        <p:nvSpPr>
          <p:cNvPr id="2" name="1 Marcador de contenido"/>
          <p:cNvSpPr>
            <a:spLocks noGrp="1"/>
          </p:cNvSpPr>
          <p:nvPr>
            <p:ph idx="1"/>
          </p:nvPr>
        </p:nvSpPr>
        <p:spPr>
          <a:xfrm>
            <a:off x="428596" y="1071546"/>
            <a:ext cx="8429684" cy="5357850"/>
          </a:xfrm>
        </p:spPr>
        <p:txBody>
          <a:bodyPr>
            <a:normAutofit fontScale="77500" lnSpcReduction="20000"/>
          </a:bodyPr>
          <a:lstStyle/>
          <a:p>
            <a:r>
              <a:rPr lang="es-ES" dirty="0" smtClean="0"/>
              <a:t>Los motores necesitan una forma de iniciar la ignición del combustible dentro del cilindro. En los motores Otto, el sistema de ignición consiste en un componente llamado </a:t>
            </a:r>
            <a:r>
              <a:rPr lang="es-ES" dirty="0" smtClean="0">
                <a:hlinkClick r:id="rId4" tooltip="Bobina de encendido"/>
              </a:rPr>
              <a:t>bobina de encendido</a:t>
            </a:r>
            <a:r>
              <a:rPr lang="es-ES" dirty="0" smtClean="0"/>
              <a:t>, que es un auto-transformador de alto voltaje al que está conectado un conmutador que interrumpe la corriente del primario para que se induzca un impulso eléctrico de alto voltaje en el secundario.</a:t>
            </a:r>
          </a:p>
          <a:p>
            <a:r>
              <a:rPr lang="es-ES" dirty="0" smtClean="0"/>
              <a:t>Dicho impulso está sincronizado con la etapa de compresión de cada uno de los cilindros; el impulso se lleva al cilindro correspondiente (aquel que está comprimido en ese momento) utilizando un distribuidor rotativo y unos cables de grafito que dirigen la descarga de alto voltaje a la bujía. El dispositivo que produce la ignición es la </a:t>
            </a:r>
            <a:r>
              <a:rPr lang="es-ES" dirty="0" smtClean="0">
                <a:hlinkClick r:id="rId5" tooltip="Bujía"/>
              </a:rPr>
              <a:t>bujía</a:t>
            </a:r>
            <a:r>
              <a:rPr lang="es-ES" dirty="0" smtClean="0"/>
              <a:t> que, fijado en cada cilindro, dispone de dos electrodos separados unas décimas de milímetro, entre los cuales el impulso eléctrico produce una chispa, que inflama el combustible.</a:t>
            </a:r>
          </a:p>
          <a:p>
            <a:endParaRPr lang="es-MX" dirty="0"/>
          </a:p>
        </p:txBody>
      </p:sp>
      <p:sp>
        <p:nvSpPr>
          <p:cNvPr id="3" name="2 Título"/>
          <p:cNvSpPr>
            <a:spLocks noGrp="1"/>
          </p:cNvSpPr>
          <p:nvPr>
            <p:ph type="title"/>
          </p:nvPr>
        </p:nvSpPr>
        <p:spPr/>
        <p:txBody>
          <a:bodyPr/>
          <a:lstStyle/>
          <a:p>
            <a:r>
              <a:rPr lang="es-MX" dirty="0" smtClean="0"/>
              <a:t>ENCENDIDO POR EXPLOSION</a:t>
            </a:r>
            <a:endParaRPr lang="es-MX"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fontScale="92500" lnSpcReduction="20000"/>
          </a:bodyPr>
          <a:lstStyle/>
          <a:p>
            <a:r>
              <a:rPr lang="es-MX" dirty="0" smtClean="0"/>
              <a:t>En este tipo de motor, lo que entra en la cámara inicialmente es sólo aire; el gasóleo se inyecta más o menos cerca del punto muerto superior. El denso combustible —pulverizado pero aún líquido— debe vaporizarse, mezclarse con el aire y alcanzar las condiciones de presión y temperatura apropiadas para inflamarse. El tiempo que lleva este proceso es el «retraso de autoencendido» y limita la velocidad a la que puede girar el motor y, por tanto, su potencia máxima. La carga varía modificando la cantidad de gasóleo inyectado; siempre entra la máxima cantidad que el motor admite en determinadas condiciones.</a:t>
            </a:r>
            <a:endParaRPr lang="es-MX" dirty="0"/>
          </a:p>
        </p:txBody>
      </p:sp>
      <p:sp>
        <p:nvSpPr>
          <p:cNvPr id="3" name="2 Título"/>
          <p:cNvSpPr>
            <a:spLocks noGrp="1"/>
          </p:cNvSpPr>
          <p:nvPr>
            <p:ph type="title"/>
          </p:nvPr>
        </p:nvSpPr>
        <p:spPr/>
        <p:txBody>
          <a:bodyPr/>
          <a:lstStyle/>
          <a:p>
            <a:r>
              <a:rPr lang="es-MX" dirty="0" smtClean="0"/>
              <a:t>ENCENDIDO POR COMPRESION</a:t>
            </a:r>
            <a:endParaRPr lang="es-MX"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descr="http://upload.wikimedia.org/wikipedia/commons/thumb/b/ba/Fusi_1937_OHC_racing_3.jpg/200px-Fusi_1937_OHC_racing_3.jpg">
            <a:hlinkClick r:id="rId2"/>
          </p:cNvPr>
          <p:cNvPicPr>
            <a:picLocks noChangeAspect="1" noChangeArrowheads="1"/>
          </p:cNvPicPr>
          <p:nvPr/>
        </p:nvPicPr>
        <p:blipFill>
          <a:blip r:embed="rId3"/>
          <a:srcRect/>
          <a:stretch>
            <a:fillRect/>
          </a:stretch>
        </p:blipFill>
        <p:spPr bwMode="auto">
          <a:xfrm>
            <a:off x="357158" y="5429250"/>
            <a:ext cx="1905000" cy="1428750"/>
          </a:xfrm>
          <a:prstGeom prst="rect">
            <a:avLst/>
          </a:prstGeom>
          <a:noFill/>
        </p:spPr>
      </p:pic>
      <p:sp>
        <p:nvSpPr>
          <p:cNvPr id="2" name="1 Marcador de contenido"/>
          <p:cNvSpPr>
            <a:spLocks noGrp="1"/>
          </p:cNvSpPr>
          <p:nvPr>
            <p:ph idx="1"/>
          </p:nvPr>
        </p:nvSpPr>
        <p:spPr>
          <a:xfrm>
            <a:off x="457200" y="1481329"/>
            <a:ext cx="8043890" cy="4090812"/>
          </a:xfrm>
        </p:spPr>
        <p:txBody>
          <a:bodyPr>
            <a:normAutofit fontScale="92500"/>
          </a:bodyPr>
          <a:lstStyle/>
          <a:p>
            <a:r>
              <a:rPr lang="es-ES" dirty="0" smtClean="0"/>
              <a:t>Los motores Otto y los diesel tienen los mismos elementos principales, (</a:t>
            </a:r>
            <a:r>
              <a:rPr lang="es-ES" dirty="0" smtClean="0">
                <a:hlinkClick r:id="rId4" tooltip="Bloque del motor"/>
              </a:rPr>
              <a:t>bloque</a:t>
            </a:r>
            <a:r>
              <a:rPr lang="es-ES" dirty="0" smtClean="0"/>
              <a:t>, </a:t>
            </a:r>
            <a:r>
              <a:rPr lang="es-ES" dirty="0" smtClean="0">
                <a:hlinkClick r:id="rId5" tooltip="Cigüeñal"/>
              </a:rPr>
              <a:t>cigüeñal</a:t>
            </a:r>
            <a:r>
              <a:rPr lang="es-ES" dirty="0" smtClean="0"/>
              <a:t>, </a:t>
            </a:r>
            <a:r>
              <a:rPr lang="es-ES" dirty="0" smtClean="0">
                <a:hlinkClick r:id="rId6" tooltip="Biela"/>
              </a:rPr>
              <a:t>biela</a:t>
            </a:r>
            <a:r>
              <a:rPr lang="es-ES" dirty="0" smtClean="0"/>
              <a:t>, </a:t>
            </a:r>
            <a:r>
              <a:rPr lang="es-ES" dirty="0" smtClean="0">
                <a:hlinkClick r:id="rId7" tooltip="Pistón"/>
              </a:rPr>
              <a:t>pistón</a:t>
            </a:r>
            <a:r>
              <a:rPr lang="es-ES" dirty="0" smtClean="0"/>
              <a:t>, </a:t>
            </a:r>
            <a:r>
              <a:rPr lang="es-ES" dirty="0" smtClean="0">
                <a:hlinkClick r:id="rId8" tooltip="Culata (motor)"/>
              </a:rPr>
              <a:t>culata</a:t>
            </a:r>
            <a:r>
              <a:rPr lang="es-ES" dirty="0" smtClean="0"/>
              <a:t>, </a:t>
            </a:r>
            <a:r>
              <a:rPr lang="es-ES" dirty="0" smtClean="0">
                <a:hlinkClick r:id="rId9" tooltip="Válvula de asiento"/>
              </a:rPr>
              <a:t>válvulas</a:t>
            </a:r>
            <a:r>
              <a:rPr lang="es-ES" dirty="0" smtClean="0"/>
              <a:t>) y otros específicos de cada uno, como la </a:t>
            </a:r>
            <a:r>
              <a:rPr lang="es-ES" dirty="0" smtClean="0">
                <a:hlinkClick r:id="rId10" tooltip="Bomba inyectora"/>
              </a:rPr>
              <a:t>bomba inyectora</a:t>
            </a:r>
            <a:r>
              <a:rPr lang="es-ES" dirty="0" smtClean="0"/>
              <a:t> de alta presión en los diesel, o antiguamente el </a:t>
            </a:r>
            <a:r>
              <a:rPr lang="es-ES" dirty="0" smtClean="0">
                <a:hlinkClick r:id="rId11" tooltip="Carburador"/>
              </a:rPr>
              <a:t>carburador</a:t>
            </a:r>
            <a:r>
              <a:rPr lang="es-ES" dirty="0" smtClean="0"/>
              <a:t> en los Otto.</a:t>
            </a:r>
          </a:p>
          <a:p>
            <a:r>
              <a:rPr lang="es-ES" dirty="0" smtClean="0"/>
              <a:t>En los 4T es muy frecuente designarlos mediante su tipo de distribución: </a:t>
            </a:r>
            <a:r>
              <a:rPr lang="es-ES" dirty="0" smtClean="0">
                <a:hlinkClick r:id="rId12" tooltip="SV"/>
              </a:rPr>
              <a:t>SV</a:t>
            </a:r>
            <a:r>
              <a:rPr lang="es-ES" dirty="0" smtClean="0"/>
              <a:t>, </a:t>
            </a:r>
            <a:r>
              <a:rPr lang="es-ES" dirty="0" smtClean="0">
                <a:hlinkClick r:id="rId13" tooltip="OHV"/>
              </a:rPr>
              <a:t>OHV</a:t>
            </a:r>
            <a:r>
              <a:rPr lang="es-ES" dirty="0" smtClean="0"/>
              <a:t>, </a:t>
            </a:r>
            <a:r>
              <a:rPr lang="es-ES" dirty="0" smtClean="0">
                <a:hlinkClick r:id="rId14" tooltip="SOHC"/>
              </a:rPr>
              <a:t>SOHC</a:t>
            </a:r>
            <a:r>
              <a:rPr lang="es-ES" dirty="0" smtClean="0"/>
              <a:t>, </a:t>
            </a:r>
            <a:r>
              <a:rPr lang="es-ES" dirty="0" smtClean="0">
                <a:hlinkClick r:id="rId15" tooltip="DOHC"/>
              </a:rPr>
              <a:t>DOHC</a:t>
            </a:r>
            <a:r>
              <a:rPr lang="es-ES" dirty="0" smtClean="0"/>
              <a:t>. Es una referencia a la disposición del (o los) </a:t>
            </a:r>
            <a:r>
              <a:rPr lang="es-ES" dirty="0" smtClean="0">
                <a:hlinkClick r:id="rId16" tooltip="Árbol de levas"/>
              </a:rPr>
              <a:t>árbol de levas</a:t>
            </a:r>
            <a:r>
              <a:rPr lang="es-ES" dirty="0" smtClean="0"/>
              <a:t>.</a:t>
            </a:r>
          </a:p>
          <a:p>
            <a:endParaRPr lang="es-MX" dirty="0"/>
          </a:p>
        </p:txBody>
      </p:sp>
      <p:sp>
        <p:nvSpPr>
          <p:cNvPr id="3" name="2 Título"/>
          <p:cNvSpPr>
            <a:spLocks noGrp="1"/>
          </p:cNvSpPr>
          <p:nvPr>
            <p:ph type="title"/>
          </p:nvPr>
        </p:nvSpPr>
        <p:spPr/>
        <p:txBody>
          <a:bodyPr/>
          <a:lstStyle/>
          <a:p>
            <a:r>
              <a:rPr lang="es-MX" dirty="0" smtClean="0"/>
              <a:t>CARACTERISTICAS TIPICAS</a:t>
            </a:r>
            <a:endParaRPr lang="es-MX"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1481329"/>
            <a:ext cx="8229600" cy="2662052"/>
          </a:xfrm>
        </p:spPr>
        <p:txBody>
          <a:bodyPr/>
          <a:lstStyle/>
          <a:p>
            <a:r>
              <a:rPr lang="es-MX" dirty="0" smtClean="0"/>
              <a:t>Los tipos mas comunes son los lineales Después están los de v luego están los de h y por ultimo tenemos los de estrella y podemos hallar de 4,5,6,8,10,12,14 y 16 pistones.</a:t>
            </a:r>
          </a:p>
          <a:p>
            <a:pPr>
              <a:buNone/>
            </a:pPr>
            <a:endParaRPr lang="es-MX" dirty="0" smtClean="0"/>
          </a:p>
        </p:txBody>
      </p:sp>
      <p:sp>
        <p:nvSpPr>
          <p:cNvPr id="3" name="2 Título"/>
          <p:cNvSpPr>
            <a:spLocks noGrp="1"/>
          </p:cNvSpPr>
          <p:nvPr>
            <p:ph type="title"/>
          </p:nvPr>
        </p:nvSpPr>
        <p:spPr/>
        <p:txBody>
          <a:bodyPr/>
          <a:lstStyle/>
          <a:p>
            <a:r>
              <a:rPr lang="es-MX" dirty="0" smtClean="0"/>
              <a:t>TIPOS DE MOTORES</a:t>
            </a:r>
            <a:endParaRPr lang="es-MX" dirty="0"/>
          </a:p>
        </p:txBody>
      </p:sp>
      <p:pic>
        <p:nvPicPr>
          <p:cNvPr id="28673" name="Picture 1"/>
          <p:cNvPicPr>
            <a:picLocks noChangeAspect="1" noChangeArrowheads="1"/>
          </p:cNvPicPr>
          <p:nvPr/>
        </p:nvPicPr>
        <p:blipFill>
          <a:blip r:embed="rId2"/>
          <a:srcRect/>
          <a:stretch>
            <a:fillRect/>
          </a:stretch>
        </p:blipFill>
        <p:spPr bwMode="auto">
          <a:xfrm>
            <a:off x="1211926" y="3929066"/>
            <a:ext cx="6967922" cy="1571636"/>
          </a:xfrm>
          <a:prstGeom prst="rect">
            <a:avLst/>
          </a:prstGeom>
          <a:noFill/>
          <a:ln w="9525" algn="in">
            <a:noFill/>
            <a:miter lim="800000"/>
            <a:headEnd/>
            <a:tailEnd/>
          </a:ln>
          <a:effec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fontScale="92500"/>
          </a:bodyPr>
          <a:lstStyle/>
          <a:p>
            <a:r>
              <a:rPr lang="es-MX" dirty="0" smtClean="0"/>
              <a:t>Componentes del motor a gasolina de 2 tiempos.</a:t>
            </a:r>
          </a:p>
          <a:p>
            <a:r>
              <a:rPr lang="es-MX" u="sng" dirty="0" smtClean="0">
                <a:hlinkClick r:id="rId2"/>
              </a:rPr>
              <a:t>bloque</a:t>
            </a:r>
            <a:r>
              <a:rPr lang="es-MX" dirty="0" smtClean="0"/>
              <a:t>, </a:t>
            </a:r>
            <a:r>
              <a:rPr lang="es-MX" u="sng" dirty="0" smtClean="0">
                <a:hlinkClick r:id="rId3"/>
              </a:rPr>
              <a:t>cigüeñal</a:t>
            </a:r>
            <a:r>
              <a:rPr lang="es-MX" dirty="0" smtClean="0"/>
              <a:t>, </a:t>
            </a:r>
            <a:r>
              <a:rPr lang="es-MX" u="sng" dirty="0" smtClean="0">
                <a:hlinkClick r:id="rId4"/>
              </a:rPr>
              <a:t>biela</a:t>
            </a:r>
            <a:r>
              <a:rPr lang="es-MX" dirty="0" smtClean="0"/>
              <a:t>, </a:t>
            </a:r>
            <a:r>
              <a:rPr lang="es-MX" u="sng" dirty="0" smtClean="0">
                <a:hlinkClick r:id="rId5"/>
              </a:rPr>
              <a:t>pistón</a:t>
            </a:r>
            <a:r>
              <a:rPr lang="es-MX" dirty="0" smtClean="0"/>
              <a:t>, </a:t>
            </a:r>
            <a:r>
              <a:rPr lang="es-MX" u="sng" dirty="0" smtClean="0">
                <a:hlinkClick r:id="rId6"/>
              </a:rPr>
              <a:t>culata</a:t>
            </a:r>
            <a:r>
              <a:rPr lang="es-MX" dirty="0" smtClean="0"/>
              <a:t>, </a:t>
            </a:r>
            <a:r>
              <a:rPr lang="es-MX" u="sng" dirty="0" smtClean="0"/>
              <a:t>carburador, bujía </a:t>
            </a:r>
            <a:r>
              <a:rPr lang="es-MX" dirty="0" smtClean="0"/>
              <a:t>pero a diferencia de los de 4 tiempos aquí no tiene válvulas de admisión ni de escape en ves de eso tenemos unos conductos por los cuales  se hacen  las fases de admisión y escape además no tenemos que depositar el aceite directamente en el motor sino que en el tanque se deposita para que  lubrique a la hora de hacer admisión y escape.</a:t>
            </a:r>
          </a:p>
          <a:p>
            <a:r>
              <a:rPr lang="es-MX" dirty="0" smtClean="0"/>
              <a:t> </a:t>
            </a:r>
          </a:p>
          <a:p>
            <a:endParaRPr lang="es-MX" dirty="0"/>
          </a:p>
        </p:txBody>
      </p:sp>
      <p:sp>
        <p:nvSpPr>
          <p:cNvPr id="3" name="2 Título"/>
          <p:cNvSpPr>
            <a:spLocks noGrp="1"/>
          </p:cNvSpPr>
          <p:nvPr>
            <p:ph type="title"/>
          </p:nvPr>
        </p:nvSpPr>
        <p:spPr/>
        <p:txBody>
          <a:bodyPr/>
          <a:lstStyle/>
          <a:p>
            <a:r>
              <a:rPr lang="es-MX" dirty="0" smtClean="0"/>
              <a:t>MOTOR DE 2T A GASOLINA</a:t>
            </a:r>
            <a:endParaRPr lang="es-MX" dirty="0"/>
          </a:p>
        </p:txBody>
      </p:sp>
      <p:pic>
        <p:nvPicPr>
          <p:cNvPr id="27652" name="Picture 4" descr="G:\2-Stroke_Engine_ani.gif"/>
          <p:cNvPicPr>
            <a:picLocks noChangeAspect="1" noChangeArrowheads="1" noCrop="1"/>
          </p:cNvPicPr>
          <p:nvPr/>
        </p:nvPicPr>
        <p:blipFill>
          <a:blip r:embed="rId7"/>
          <a:srcRect/>
          <a:stretch>
            <a:fillRect/>
          </a:stretch>
        </p:blipFill>
        <p:spPr bwMode="auto">
          <a:xfrm>
            <a:off x="6286512" y="4933950"/>
            <a:ext cx="1905000" cy="1924050"/>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MX" dirty="0" smtClean="0"/>
              <a:t>Motor de diesel de 2 tiempos.</a:t>
            </a:r>
          </a:p>
          <a:p>
            <a:r>
              <a:rPr lang="es-MX" dirty="0" smtClean="0"/>
              <a:t>Este tipo de motor tiene una válvula 2 conductos</a:t>
            </a:r>
          </a:p>
          <a:p>
            <a:r>
              <a:rPr lang="es-MX" dirty="0" smtClean="0"/>
              <a:t>Bloque cigüeñal biela pistón culata en este tipo de motor el funcionamiento es el mismo que en el de 4 tiempos a diferencia que los 4 tiempos se realizan en 2 tiempos o carreras.</a:t>
            </a:r>
          </a:p>
          <a:p>
            <a:r>
              <a:rPr lang="es-MX" dirty="0" smtClean="0"/>
              <a:t> </a:t>
            </a:r>
          </a:p>
          <a:p>
            <a:endParaRPr lang="es-MX" dirty="0"/>
          </a:p>
        </p:txBody>
      </p:sp>
      <p:sp>
        <p:nvSpPr>
          <p:cNvPr id="3" name="2 Título"/>
          <p:cNvSpPr>
            <a:spLocks noGrp="1"/>
          </p:cNvSpPr>
          <p:nvPr>
            <p:ph type="title"/>
          </p:nvPr>
        </p:nvSpPr>
        <p:spPr/>
        <p:txBody>
          <a:bodyPr/>
          <a:lstStyle/>
          <a:p>
            <a:r>
              <a:rPr lang="es-MX" dirty="0" smtClean="0"/>
              <a:t>MOTOR DE 2T A DIESEL</a:t>
            </a:r>
            <a:endParaRPr lang="es-MX" dirty="0"/>
          </a:p>
        </p:txBody>
      </p:sp>
      <p:pic>
        <p:nvPicPr>
          <p:cNvPr id="26625" name="Picture 1"/>
          <p:cNvPicPr>
            <a:picLocks noChangeAspect="1" noChangeArrowheads="1"/>
          </p:cNvPicPr>
          <p:nvPr/>
        </p:nvPicPr>
        <p:blipFill>
          <a:blip r:embed="rId2"/>
          <a:srcRect/>
          <a:stretch>
            <a:fillRect/>
          </a:stretch>
        </p:blipFill>
        <p:spPr bwMode="auto">
          <a:xfrm>
            <a:off x="7500958" y="4524375"/>
            <a:ext cx="1204912" cy="2333625"/>
          </a:xfrm>
          <a:prstGeom prst="rect">
            <a:avLst/>
          </a:prstGeom>
          <a:noFill/>
          <a:ln w="9525" algn="in">
            <a:noFill/>
            <a:miter lim="800000"/>
            <a:headEnd/>
            <a:tailEnd/>
          </a:ln>
          <a:effec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2" descr="http://upload.wikimedia.org/wikipedia/commons/a/a6/4-Stroke-Engine.gif">
            <a:hlinkClick r:id="rId2"/>
          </p:cNvPr>
          <p:cNvPicPr>
            <a:picLocks noChangeAspect="1" noChangeArrowheads="1" noCrop="1"/>
          </p:cNvPicPr>
          <p:nvPr/>
        </p:nvPicPr>
        <p:blipFill>
          <a:blip r:embed="rId3"/>
          <a:srcRect/>
          <a:stretch>
            <a:fillRect/>
          </a:stretch>
        </p:blipFill>
        <p:spPr bwMode="auto">
          <a:xfrm>
            <a:off x="0" y="3676650"/>
            <a:ext cx="1466850" cy="3181350"/>
          </a:xfrm>
          <a:prstGeom prst="rect">
            <a:avLst/>
          </a:prstGeom>
          <a:noFill/>
        </p:spPr>
      </p:pic>
      <p:sp>
        <p:nvSpPr>
          <p:cNvPr id="2" name="1 Marcador de contenido"/>
          <p:cNvSpPr>
            <a:spLocks noGrp="1"/>
          </p:cNvSpPr>
          <p:nvPr>
            <p:ph idx="1"/>
          </p:nvPr>
        </p:nvSpPr>
        <p:spPr>
          <a:xfrm>
            <a:off x="1285852" y="1481329"/>
            <a:ext cx="7400948" cy="3947936"/>
          </a:xfrm>
        </p:spPr>
        <p:txBody>
          <a:bodyPr/>
          <a:lstStyle/>
          <a:p>
            <a:r>
              <a:rPr lang="es-MX" dirty="0" smtClean="0"/>
              <a:t>Componentes del motor a gasolina de 4 tiempos.</a:t>
            </a:r>
          </a:p>
          <a:p>
            <a:r>
              <a:rPr lang="es-MX" u="sng" dirty="0" smtClean="0">
                <a:hlinkClick r:id="rId4"/>
              </a:rPr>
              <a:t>bloque</a:t>
            </a:r>
            <a:r>
              <a:rPr lang="es-MX" dirty="0" smtClean="0"/>
              <a:t>, </a:t>
            </a:r>
            <a:r>
              <a:rPr lang="es-MX" u="sng" dirty="0" smtClean="0">
                <a:hlinkClick r:id="rId5"/>
              </a:rPr>
              <a:t>cigüeñal</a:t>
            </a:r>
            <a:r>
              <a:rPr lang="es-MX" dirty="0" smtClean="0"/>
              <a:t>, </a:t>
            </a:r>
            <a:r>
              <a:rPr lang="es-MX" u="sng" dirty="0" smtClean="0">
                <a:hlinkClick r:id="rId6"/>
              </a:rPr>
              <a:t>biela</a:t>
            </a:r>
            <a:r>
              <a:rPr lang="es-MX" dirty="0" smtClean="0"/>
              <a:t>, </a:t>
            </a:r>
            <a:r>
              <a:rPr lang="es-MX" u="sng" dirty="0" smtClean="0">
                <a:hlinkClick r:id="rId7"/>
              </a:rPr>
              <a:t>pistón</a:t>
            </a:r>
            <a:r>
              <a:rPr lang="es-MX" dirty="0" smtClean="0"/>
              <a:t>, </a:t>
            </a:r>
            <a:r>
              <a:rPr lang="es-MX" u="sng" dirty="0" smtClean="0">
                <a:hlinkClick r:id="rId8"/>
              </a:rPr>
              <a:t>culata</a:t>
            </a:r>
            <a:r>
              <a:rPr lang="es-MX" dirty="0" smtClean="0"/>
              <a:t>, </a:t>
            </a:r>
            <a:r>
              <a:rPr lang="es-MX" u="sng" dirty="0" smtClean="0">
                <a:hlinkClick r:id="rId9"/>
              </a:rPr>
              <a:t>válvulas</a:t>
            </a:r>
            <a:r>
              <a:rPr lang="es-MX" dirty="0" smtClean="0"/>
              <a:t>, </a:t>
            </a:r>
            <a:r>
              <a:rPr lang="es-MX" u="sng" dirty="0" smtClean="0"/>
              <a:t>bujía</a:t>
            </a:r>
            <a:r>
              <a:rPr lang="es-MX" dirty="0" smtClean="0"/>
              <a:t>  y en la mayoría de los mas antiguas tenemos un carburador como inyector de combustible, en los mas recientes tenemos los inyectores que serian los de full inyección.</a:t>
            </a:r>
          </a:p>
          <a:p>
            <a:r>
              <a:rPr lang="es-MX" dirty="0" smtClean="0"/>
              <a:t> </a:t>
            </a:r>
          </a:p>
          <a:p>
            <a:endParaRPr lang="es-MX" dirty="0"/>
          </a:p>
        </p:txBody>
      </p:sp>
      <p:sp>
        <p:nvSpPr>
          <p:cNvPr id="3" name="2 Título"/>
          <p:cNvSpPr>
            <a:spLocks noGrp="1"/>
          </p:cNvSpPr>
          <p:nvPr>
            <p:ph type="title"/>
          </p:nvPr>
        </p:nvSpPr>
        <p:spPr/>
        <p:txBody>
          <a:bodyPr/>
          <a:lstStyle/>
          <a:p>
            <a:r>
              <a:rPr lang="es-MX" dirty="0" smtClean="0"/>
              <a:t>MOTOR DE 4T A GASOLINA</a:t>
            </a:r>
            <a:endParaRPr lang="es-MX"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urrencia">
  <a:themeElements>
    <a:clrScheme name="Concurrencia">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urrencia">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urrencia">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110</TotalTime>
  <Words>1409</Words>
  <Application>Microsoft Office PowerPoint</Application>
  <PresentationFormat>Presentación en pantalla (4:3)</PresentationFormat>
  <Paragraphs>52</Paragraphs>
  <Slides>18</Slides>
  <Notes>0</Notes>
  <HiddenSlides>0</HiddenSlides>
  <MMClips>0</MMClips>
  <ScaleCrop>false</ScaleCrop>
  <HeadingPairs>
    <vt:vector size="4" baseType="variant">
      <vt:variant>
        <vt:lpstr>Tema</vt:lpstr>
      </vt:variant>
      <vt:variant>
        <vt:i4>1</vt:i4>
      </vt:variant>
      <vt:variant>
        <vt:lpstr>Títulos de diapositiva</vt:lpstr>
      </vt:variant>
      <vt:variant>
        <vt:i4>18</vt:i4>
      </vt:variant>
    </vt:vector>
  </HeadingPairs>
  <TitlesOfParts>
    <vt:vector size="19" baseType="lpstr">
      <vt:lpstr>Concurrencia</vt:lpstr>
      <vt:lpstr>Cuadro comparativo motores a combustión interna</vt:lpstr>
      <vt:lpstr>Introducción </vt:lpstr>
      <vt:lpstr>ENCENDIDO POR EXPLOSION</vt:lpstr>
      <vt:lpstr>ENCENDIDO POR COMPRESION</vt:lpstr>
      <vt:lpstr>CARACTERISTICAS TIPICAS</vt:lpstr>
      <vt:lpstr>TIPOS DE MOTORES</vt:lpstr>
      <vt:lpstr>MOTOR DE 2T A GASOLINA</vt:lpstr>
      <vt:lpstr>MOTOR DE 2T A DIESEL</vt:lpstr>
      <vt:lpstr>MOTOR DE 4T A GASOLINA</vt:lpstr>
      <vt:lpstr>MOTOR DE 4T A DIESEL</vt:lpstr>
      <vt:lpstr>LOS CUATRO TIEMPOS DEL MOTOR</vt:lpstr>
      <vt:lpstr>CONVERSION DE ENERGIA</vt:lpstr>
      <vt:lpstr>MOTOR WANKEL</vt:lpstr>
      <vt:lpstr>PUNTO MUERTO SUPERIOR</vt:lpstr>
      <vt:lpstr>PUNTO MUERTO INFERIOR</vt:lpstr>
      <vt:lpstr>Definición de vacio,precion y presión atmosférica</vt:lpstr>
      <vt:lpstr>Turbo cargados</vt:lpstr>
      <vt:lpstr>Conclusión </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Cuadro comparativo motores a combustión interna</dc:title>
  <dc:creator>Usuario_2</dc:creator>
  <cp:lastModifiedBy>Biblioteca</cp:lastModifiedBy>
  <cp:revision>12</cp:revision>
  <dcterms:created xsi:type="dcterms:W3CDTF">2012-02-27T22:19:38Z</dcterms:created>
  <dcterms:modified xsi:type="dcterms:W3CDTF">2012-01-22T01:40:11Z</dcterms:modified>
</cp:coreProperties>
</file>